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 ContentType="image/tiff"/>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2" r:id="rId1"/>
    <p:sldMasterId id="2147483744" r:id="rId2"/>
  </p:sldMasterIdLst>
  <p:sldIdLst>
    <p:sldId id="280" r:id="rId3"/>
    <p:sldId id="264" r:id="rId4"/>
    <p:sldId id="277" r:id="rId5"/>
    <p:sldId id="281" r:id="rId6"/>
    <p:sldId id="282" r:id="rId7"/>
    <p:sldId id="256" r:id="rId8"/>
    <p:sldId id="262" r:id="rId9"/>
    <p:sldId id="267" r:id="rId10"/>
    <p:sldId id="284" r:id="rId11"/>
    <p:sldId id="283" r:id="rId12"/>
    <p:sldId id="269" r:id="rId13"/>
    <p:sldId id="271" r:id="rId14"/>
    <p:sldId id="289" r:id="rId15"/>
    <p:sldId id="287" r:id="rId16"/>
    <p:sldId id="288" r:id="rId17"/>
    <p:sldId id="278" r:id="rId18"/>
    <p:sldId id="290" r:id="rId19"/>
    <p:sldId id="274" r:id="rId2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CCFF"/>
    <a:srgbClr val="CC6600"/>
    <a:srgbClr val="F68B32"/>
    <a:srgbClr val="37994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8" autoAdjust="0"/>
  </p:normalViewPr>
  <p:slideViewPr>
    <p:cSldViewPr>
      <p:cViewPr varScale="1">
        <p:scale>
          <a:sx n="50" d="100"/>
          <a:sy n="50" d="100"/>
        </p:scale>
        <p:origin x="896" y="2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3.ti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ti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ti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tif"/><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ti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ti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ti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ti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ti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ti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ti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ti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4C0B2F62-0BF0-46D4-A2CA-BD099B1F7EEF}" type="slidenum">
              <a:rPr lang="en-US" smtClean="0"/>
              <a:pPr/>
              <a:t>‹#›</a:t>
            </a:fld>
            <a:endParaRPr lang="en-US" dirty="0"/>
          </a:p>
        </p:txBody>
      </p:sp>
      <p:pic>
        <p:nvPicPr>
          <p:cNvPr id="8" name="図 7" descr="クリップアート が含まれている画像&#10;&#10;非常に高い精度で生成された説明"/>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67544" y="6388943"/>
            <a:ext cx="1571625" cy="352425"/>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4C0B2F62-0BF0-46D4-A2CA-BD099B1F7EEF}" type="slidenum">
              <a:rPr lang="en-US" smtClean="0"/>
              <a:pPr/>
              <a:t>‹#›</a:t>
            </a:fld>
            <a:endParaRPr lang="en-US" dirty="0"/>
          </a:p>
        </p:txBody>
      </p:sp>
      <p:pic>
        <p:nvPicPr>
          <p:cNvPr id="7" name="図 6" descr="クリップアート が含まれている画像&#10;&#10;非常に高い精度で生成された説明"/>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67544" y="6388943"/>
            <a:ext cx="1571625" cy="352425"/>
          </a:xfrm>
          <a:prstGeom prst="rect">
            <a:avLst/>
          </a:prstGeom>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4C0B2F62-0BF0-46D4-A2CA-BD099B1F7EEF}" type="slidenum">
              <a:rPr lang="en-US" smtClean="0"/>
              <a:pPr/>
              <a:t>‹#›</a:t>
            </a:fld>
            <a:endParaRPr lang="en-US" dirty="0"/>
          </a:p>
        </p:txBody>
      </p:sp>
      <p:pic>
        <p:nvPicPr>
          <p:cNvPr id="7" name="図 6" descr="クリップアート が含まれている画像&#10;&#10;非常に高い精度で生成された説明"/>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67544" y="6388943"/>
            <a:ext cx="1571625" cy="352425"/>
          </a:xfrm>
          <a:prstGeom prst="rect">
            <a:avLst/>
          </a:prstGeom>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0452317-9F73-40D4-A94B-399B05B6BA00}" type="slidenum">
              <a:rPr lang="en-US" smtClean="0"/>
              <a:pPr/>
              <a:t>‹#›</a:t>
            </a:fld>
            <a:endParaRPr lang="en-US" dirty="0"/>
          </a:p>
        </p:txBody>
      </p:sp>
      <p:pic>
        <p:nvPicPr>
          <p:cNvPr id="7" name="図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857875"/>
            <a:ext cx="4429125" cy="1000125"/>
          </a:xfrm>
          <a:prstGeom prst="rect">
            <a:avLst/>
          </a:prstGeom>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5DEF750-493C-4D10-A37B-9033577B923E}" type="datetimeFigureOut">
              <a:rPr lang="en-US" smtClean="0"/>
              <a:pPr/>
              <a:t>6/23/2021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0452317-9F73-40D4-A94B-399B05B6BA00}" type="slidenum">
              <a:rPr lang="en-US" smtClean="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5DEF750-493C-4D10-A37B-9033577B923E}" type="datetimeFigureOut">
              <a:rPr lang="en-US" smtClean="0"/>
              <a:pPr/>
              <a:t>6/23/2021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0452317-9F73-40D4-A94B-399B05B6BA00}" type="slidenum">
              <a:rPr lang="en-US" smtClean="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5DEF750-493C-4D10-A37B-9033577B923E}" type="datetimeFigureOut">
              <a:rPr lang="en-US" smtClean="0"/>
              <a:pPr/>
              <a:t>6/23/2021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0452317-9F73-40D4-A94B-399B05B6BA00}" type="slidenum">
              <a:rPr lang="en-US" smtClean="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5DEF750-493C-4D10-A37B-9033577B923E}" type="datetimeFigureOut">
              <a:rPr lang="en-US" smtClean="0"/>
              <a:pPr/>
              <a:t>6/23/2021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00452317-9F73-40D4-A94B-399B05B6BA00}" type="slidenum">
              <a:rPr lang="en-US" smtClean="0"/>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5DEF750-493C-4D10-A37B-9033577B923E}" type="datetimeFigureOut">
              <a:rPr lang="en-US" smtClean="0"/>
              <a:pPr/>
              <a:t>6/23/2021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00452317-9F73-40D4-A94B-399B05B6BA00}" type="slidenum">
              <a:rPr lang="en-US" smtClean="0"/>
              <a:pPr/>
              <a:t>‹#›</a:t>
            </a:fld>
            <a:endParaRPr lang="en-US"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5DEF750-493C-4D10-A37B-9033577B923E}" type="datetimeFigureOut">
              <a:rPr lang="en-US" smtClean="0"/>
              <a:pPr/>
              <a:t>6/23/2021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00452317-9F73-40D4-A94B-399B05B6BA00}" type="slidenum">
              <a:rPr lang="en-US" smtClean="0"/>
              <a:pPr/>
              <a:t>‹#›</a:t>
            </a:fld>
            <a:endParaRPr lang="en-US" dirty="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5DEF750-493C-4D10-A37B-9033577B923E}" type="datetimeFigureOut">
              <a:rPr lang="en-US" smtClean="0"/>
              <a:pPr/>
              <a:t>6/23/2021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0452317-9F73-40D4-A94B-399B05B6BA00}"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4C0B2F62-0BF0-46D4-A2CA-BD099B1F7EEF}" type="slidenum">
              <a:rPr lang="en-US" smtClean="0"/>
              <a:pPr/>
              <a:t>‹#›</a:t>
            </a:fld>
            <a:endParaRPr lang="en-US" dirty="0"/>
          </a:p>
        </p:txBody>
      </p:sp>
      <p:pic>
        <p:nvPicPr>
          <p:cNvPr id="9" name="図 8" descr="クリップアート が含まれている画像&#10;&#10;非常に高い精度で生成された説明"/>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67544" y="6388943"/>
            <a:ext cx="1571625" cy="352425"/>
          </a:xfrm>
          <a:prstGeom prst="rect">
            <a:avLst/>
          </a:prstGeom>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5DEF750-493C-4D10-A37B-9033577B923E}" type="datetimeFigureOut">
              <a:rPr lang="en-US" smtClean="0"/>
              <a:pPr/>
              <a:t>6/23/2021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0452317-9F73-40D4-A94B-399B05B6BA00}" type="slidenum">
              <a:rPr lang="en-US" smtClean="0"/>
              <a:pPr/>
              <a:t>‹#›</a:t>
            </a:fld>
            <a:endParaRPr lang="en-US" dirty="0"/>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5DEF750-493C-4D10-A37B-9033577B923E}" type="datetimeFigureOut">
              <a:rPr lang="en-US" smtClean="0"/>
              <a:pPr/>
              <a:t>6/23/2021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0452317-9F73-40D4-A94B-399B05B6BA00}" type="slidenum">
              <a:rPr lang="en-US" smtClean="0"/>
              <a:pPr/>
              <a:t>‹#›</a:t>
            </a:fld>
            <a:endParaRPr lang="en-US" dirty="0"/>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5DEF750-493C-4D10-A37B-9033577B923E}" type="datetimeFigureOut">
              <a:rPr lang="en-US" smtClean="0"/>
              <a:pPr/>
              <a:t>6/23/2021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0452317-9F73-40D4-A94B-399B05B6BA00}"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4C0B2F62-0BF0-46D4-A2CA-BD099B1F7EEF}" type="slidenum">
              <a:rPr lang="en-US" smtClean="0"/>
              <a:pPr/>
              <a:t>‹#›</a:t>
            </a:fld>
            <a:endParaRPr lang="en-US" dirty="0"/>
          </a:p>
        </p:txBody>
      </p:sp>
      <p:pic>
        <p:nvPicPr>
          <p:cNvPr id="9" name="図 8" descr="クリップアート が含まれている画像&#10;&#10;非常に高い精度で生成された説明"/>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67544" y="6388943"/>
            <a:ext cx="1571625" cy="352425"/>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4C0B2F62-0BF0-46D4-A2CA-BD099B1F7EEF}" type="slidenum">
              <a:rPr lang="en-US" smtClean="0"/>
              <a:pPr/>
              <a:t>‹#›</a:t>
            </a:fld>
            <a:endParaRPr lang="en-US" dirty="0"/>
          </a:p>
        </p:txBody>
      </p:sp>
      <p:pic>
        <p:nvPicPr>
          <p:cNvPr id="9" name="図 8" descr="クリップアート が含まれている画像&#10;&#10;非常に高い精度で生成された説明"/>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67544" y="6388943"/>
            <a:ext cx="1571625" cy="352425"/>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4C0B2F62-0BF0-46D4-A2CA-BD099B1F7EEF}" type="slidenum">
              <a:rPr lang="en-US" smtClean="0"/>
              <a:pPr/>
              <a:t>‹#›</a:t>
            </a:fld>
            <a:endParaRPr lang="en-US" dirty="0"/>
          </a:p>
        </p:txBody>
      </p:sp>
      <p:pic>
        <p:nvPicPr>
          <p:cNvPr id="10" name="図 9" descr="クリップアート が含まれている画像&#10;&#10;非常に高い精度で生成された説明"/>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67544" y="6388943"/>
            <a:ext cx="1571625" cy="352425"/>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4C0B2F62-0BF0-46D4-A2CA-BD099B1F7EEF}" type="slidenum">
              <a:rPr lang="en-US" smtClean="0"/>
              <a:pPr/>
              <a:t>‹#›</a:t>
            </a:fld>
            <a:endParaRPr lang="en-US" dirty="0"/>
          </a:p>
        </p:txBody>
      </p:sp>
      <p:pic>
        <p:nvPicPr>
          <p:cNvPr id="6" name="図 5" descr="クリップアート が含まれている画像&#10;&#10;非常に高い精度で生成された説明"/>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67544" y="6388943"/>
            <a:ext cx="1571625" cy="352425"/>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4C0B2F62-0BF0-46D4-A2CA-BD099B1F7EEF}" type="slidenum">
              <a:rPr lang="en-US" smtClean="0"/>
              <a:pPr/>
              <a:t>‹#›</a:t>
            </a:fld>
            <a:endParaRPr lang="en-US" dirty="0"/>
          </a:p>
        </p:txBody>
      </p:sp>
      <p:pic>
        <p:nvPicPr>
          <p:cNvPr id="5" name="図 4" descr="クリップアート が含まれている画像&#10;&#10;非常に高い精度で生成された説明"/>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67544" y="6388943"/>
            <a:ext cx="1571625" cy="352425"/>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4C0B2F62-0BF0-46D4-A2CA-BD099B1F7EEF}" type="slidenum">
              <a:rPr lang="en-US" smtClean="0"/>
              <a:pPr/>
              <a:t>‹#›</a:t>
            </a:fld>
            <a:endParaRPr lang="en-US" dirty="0"/>
          </a:p>
        </p:txBody>
      </p:sp>
      <p:pic>
        <p:nvPicPr>
          <p:cNvPr id="8" name="図 7" descr="クリップアート が含まれている画像&#10;&#10;非常に高い精度で生成された説明"/>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67544" y="6388943"/>
            <a:ext cx="1571625" cy="352425"/>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4C0B2F62-0BF0-46D4-A2CA-BD099B1F7EEF}" type="slidenum">
              <a:rPr lang="en-US" smtClean="0"/>
              <a:pPr/>
              <a:t>‹#›</a:t>
            </a:fld>
            <a:endParaRPr lang="en-US" dirty="0"/>
          </a:p>
        </p:txBody>
      </p:sp>
      <p:pic>
        <p:nvPicPr>
          <p:cNvPr id="8" name="図 7" descr="クリップアート が含まれている画像&#10;&#10;非常に高い精度で生成された説明"/>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67544" y="6388943"/>
            <a:ext cx="1571625" cy="352425"/>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tif"/><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4.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1520" y="0"/>
            <a:ext cx="8435280" cy="692696"/>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908720"/>
            <a:ext cx="8229600" cy="521744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descr="LogoOpsens fond transparent 1076x248.png"/>
          <p:cNvPicPr>
            <a:picLocks noChangeAspect="1"/>
          </p:cNvPicPr>
          <p:nvPr userDrawn="1"/>
        </p:nvPicPr>
        <p:blipFill>
          <a:blip r:embed="rId14" cstate="print"/>
          <a:stretch>
            <a:fillRect/>
          </a:stretch>
        </p:blipFill>
        <p:spPr>
          <a:xfrm>
            <a:off x="7668344" y="6381328"/>
            <a:ext cx="1311862" cy="302362"/>
          </a:xfrm>
          <a:prstGeom prst="rect">
            <a:avLst/>
          </a:prstGeom>
        </p:spPr>
      </p:pic>
      <p:pic>
        <p:nvPicPr>
          <p:cNvPr id="5" name="図 4" descr="クリップアート が含まれている画像&#10;&#10;非常に高い精度で生成された説明"/>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467544" y="6388943"/>
            <a:ext cx="1571625" cy="352425"/>
          </a:xfrm>
          <a:prstGeom prst="rect">
            <a:avLst/>
          </a:prstGeom>
        </p:spPr>
      </p:pic>
    </p:spTree>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defTabSz="914400" rtl="0" eaLnBrk="1" latinLnBrk="0" hangingPunct="1">
        <a:spcBef>
          <a:spcPct val="0"/>
        </a:spcBef>
        <a:buNone/>
        <a:defRPr sz="3200" kern="1200">
          <a:solidFill>
            <a:schemeClr val="bg1">
              <a:lumMod val="95000"/>
            </a:schemeClr>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cstate="print">
            <a:lum/>
          </a:blip>
          <a:srcRect/>
          <a:stretch>
            <a:fillRect t="-12000" b="-12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DEF750-493C-4D10-A37B-9033577B923E}" type="datetimeFigureOut">
              <a:rPr lang="en-US" smtClean="0"/>
              <a:pPr/>
              <a:t>6/23/2021</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0452317-9F73-40D4-A94B-399B05B6BA00}"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1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 Id="rId4" Type="http://schemas.openxmlformats.org/officeDocument/2006/relationships/image" Target="../media/image40.jpeg"/></Relationships>
</file>

<file path=ppt/slides/_rels/slide1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13.xml.rels><?xml version="1.0" encoding="UTF-8" standalone="yes"?>
<Relationships xmlns="http://schemas.openxmlformats.org/package/2006/relationships"><Relationship Id="rId3" Type="http://schemas.openxmlformats.org/officeDocument/2006/relationships/image" Target="../media/image44.emf"/><Relationship Id="rId7" Type="http://schemas.openxmlformats.org/officeDocument/2006/relationships/image" Target="../media/image47.jpeg"/><Relationship Id="rId2" Type="http://schemas.openxmlformats.org/officeDocument/2006/relationships/oleObject" Target="../embeddings/oleObject1.bin"/><Relationship Id="rId1" Type="http://schemas.openxmlformats.org/officeDocument/2006/relationships/slideLayout" Target="../slideLayouts/slideLayout2.xml"/><Relationship Id="rId6" Type="http://schemas.openxmlformats.org/officeDocument/2006/relationships/image" Target="../media/image46.jpeg"/><Relationship Id="rId5" Type="http://schemas.openxmlformats.org/officeDocument/2006/relationships/image" Target="../media/image45.emf"/><Relationship Id="rId4" Type="http://schemas.openxmlformats.org/officeDocument/2006/relationships/oleObject" Target="../embeddings/oleObject2.bin"/></Relationships>
</file>

<file path=ppt/slides/_rels/slide14.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oleObject" Target="../embeddings/oleObject3.bin"/><Relationship Id="rId1" Type="http://schemas.openxmlformats.org/officeDocument/2006/relationships/slideLayout" Target="../slideLayouts/slideLayout2.xml"/><Relationship Id="rId6" Type="http://schemas.openxmlformats.org/officeDocument/2006/relationships/image" Target="../media/image46.jpeg"/><Relationship Id="rId5" Type="http://schemas.openxmlformats.org/officeDocument/2006/relationships/image" Target="../media/image45.emf"/><Relationship Id="rId4" Type="http://schemas.openxmlformats.org/officeDocument/2006/relationships/oleObject" Target="../embeddings/oleObject4.bin"/></Relationships>
</file>

<file path=ppt/slides/_rels/slide15.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oleObject" Target="../embeddings/oleObject3.bin"/><Relationship Id="rId1" Type="http://schemas.openxmlformats.org/officeDocument/2006/relationships/slideLayout" Target="../slideLayouts/slideLayout2.xml"/><Relationship Id="rId5" Type="http://schemas.openxmlformats.org/officeDocument/2006/relationships/image" Target="../media/image45.emf"/><Relationship Id="rId4" Type="http://schemas.openxmlformats.org/officeDocument/2006/relationships/oleObject" Target="../embeddings/oleObject5.bin"/></Relationships>
</file>

<file path=ppt/slides/_rels/slide1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55.tiff"/><Relationship Id="rId3" Type="http://schemas.openxmlformats.org/officeDocument/2006/relationships/image" Target="../media/image50.jpeg"/><Relationship Id="rId7" Type="http://schemas.openxmlformats.org/officeDocument/2006/relationships/image" Target="../media/image54.jpeg"/><Relationship Id="rId2" Type="http://schemas.openxmlformats.org/officeDocument/2006/relationships/image" Target="../media/image49.png"/><Relationship Id="rId1" Type="http://schemas.openxmlformats.org/officeDocument/2006/relationships/slideLayout" Target="../slideLayouts/slideLayout2.xml"/><Relationship Id="rId6" Type="http://schemas.openxmlformats.org/officeDocument/2006/relationships/image" Target="../media/image53.jpeg"/><Relationship Id="rId11" Type="http://schemas.openxmlformats.org/officeDocument/2006/relationships/image" Target="../media/image58.jpeg"/><Relationship Id="rId5" Type="http://schemas.openxmlformats.org/officeDocument/2006/relationships/image" Target="../media/image52.jpeg"/><Relationship Id="rId10" Type="http://schemas.openxmlformats.org/officeDocument/2006/relationships/image" Target="../media/image57.tiff"/><Relationship Id="rId4" Type="http://schemas.openxmlformats.org/officeDocument/2006/relationships/image" Target="../media/image51.jpeg"/><Relationship Id="rId9" Type="http://schemas.openxmlformats.org/officeDocument/2006/relationships/image" Target="../media/image56.jpe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image" Target="../media/image9.png"/><Relationship Id="rId1" Type="http://schemas.openxmlformats.org/officeDocument/2006/relationships/slideLayout" Target="../slideLayouts/slideLayout1.xml"/><Relationship Id="rId5" Type="http://schemas.openxmlformats.org/officeDocument/2006/relationships/image" Target="../media/image12.jpeg"/><Relationship Id="rId4" Type="http://schemas.openxmlformats.org/officeDocument/2006/relationships/image" Target="../media/image11.jpeg"/></Relationships>
</file>

<file path=ppt/slides/_rels/slide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 Id="rId5" Type="http://schemas.openxmlformats.org/officeDocument/2006/relationships/image" Target="../media/image16.jpeg"/><Relationship Id="rId4" Type="http://schemas.openxmlformats.org/officeDocument/2006/relationships/image" Target="../media/image15.emf"/></Relationships>
</file>

<file path=ppt/slides/_rels/slide5.xml.rels><?xml version="1.0" encoding="UTF-8" standalone="yes"?>
<Relationships xmlns="http://schemas.openxmlformats.org/package/2006/relationships"><Relationship Id="rId8" Type="http://schemas.openxmlformats.org/officeDocument/2006/relationships/image" Target="../media/image22.png"/><Relationship Id="rId3" Type="http://schemas.microsoft.com/office/2007/relationships/hdphoto" Target="../media/hdphoto1.wdp"/><Relationship Id="rId7" Type="http://schemas.openxmlformats.org/officeDocument/2006/relationships/image" Target="../media/image21.jpe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 Id="rId9" Type="http://schemas.microsoft.com/office/2007/relationships/hdphoto" Target="../media/hdphoto2.wdp"/></Relationships>
</file>

<file path=ppt/slides/_rels/slide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g"/><Relationship Id="rId1" Type="http://schemas.openxmlformats.org/officeDocument/2006/relationships/slideLayout" Target="../slideLayouts/slideLayout2.xml"/><Relationship Id="rId5" Type="http://schemas.openxmlformats.org/officeDocument/2006/relationships/image" Target="../media/image28.jpeg"/><Relationship Id="rId4" Type="http://schemas.openxmlformats.org/officeDocument/2006/relationships/image" Target="../media/image27.jpeg"/></Relationships>
</file>

<file path=ppt/slides/_rels/slide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 Id="rId4" Type="http://schemas.openxmlformats.org/officeDocument/2006/relationships/image" Target="../media/image3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619672" y="3573016"/>
            <a:ext cx="7092768" cy="461665"/>
          </a:xfrm>
          <a:prstGeom prst="rect">
            <a:avLst/>
          </a:prstGeom>
          <a:noFill/>
        </p:spPr>
        <p:txBody>
          <a:bodyPr wrap="square" rtlCol="0">
            <a:spAutoFit/>
          </a:bodyPr>
          <a:lstStyle/>
          <a:p>
            <a:pPr algn="r"/>
            <a:r>
              <a:rPr lang="en-CA" sz="2400" b="1" i="1" dirty="0">
                <a:solidFill>
                  <a:schemeClr val="bg1">
                    <a:lumMod val="50000"/>
                  </a:schemeClr>
                </a:solidFill>
              </a:rPr>
              <a:t> Enlightenment </a:t>
            </a:r>
            <a:r>
              <a:rPr lang="en-US" sz="2400" b="1" i="1" dirty="0">
                <a:solidFill>
                  <a:schemeClr val="bg1">
                    <a:lumMod val="50000"/>
                  </a:schemeClr>
                </a:solidFill>
              </a:rPr>
              <a:t>through </a:t>
            </a:r>
            <a:r>
              <a:rPr lang="en-US" sz="2400" b="1" i="1" dirty="0">
                <a:solidFill>
                  <a:schemeClr val="accent6">
                    <a:lumMod val="75000"/>
                  </a:schemeClr>
                </a:solidFill>
              </a:rPr>
              <a:t>smart</a:t>
            </a:r>
            <a:r>
              <a:rPr lang="en-US" sz="2400" b="1" i="1" dirty="0">
                <a:solidFill>
                  <a:schemeClr val="bg1">
                    <a:lumMod val="50000"/>
                  </a:schemeClr>
                </a:solidFill>
              </a:rPr>
              <a:t> measurements</a:t>
            </a:r>
          </a:p>
        </p:txBody>
      </p:sp>
      <p:pic>
        <p:nvPicPr>
          <p:cNvPr id="5" name="Imag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44008" y="2361155"/>
            <a:ext cx="4328079" cy="1442693"/>
          </a:xfrm>
          <a:prstGeom prst="rect">
            <a:avLst/>
          </a:prstGeom>
        </p:spPr>
      </p:pic>
      <p:sp>
        <p:nvSpPr>
          <p:cNvPr id="2" name="テキスト ボックス 1"/>
          <p:cNvSpPr txBox="1"/>
          <p:nvPr/>
        </p:nvSpPr>
        <p:spPr>
          <a:xfrm>
            <a:off x="4427984" y="5860339"/>
            <a:ext cx="4716016" cy="1015663"/>
          </a:xfrm>
          <a:prstGeom prst="rect">
            <a:avLst/>
          </a:prstGeom>
          <a:solidFill>
            <a:schemeClr val="bg1"/>
          </a:solidFill>
        </p:spPr>
        <p:txBody>
          <a:bodyPr wrap="square" rtlCol="0">
            <a:spAutoFit/>
          </a:bodyPr>
          <a:lstStyle/>
          <a:p>
            <a:r>
              <a:rPr kumimoji="1" lang="ja-JP" altLang="en-US" sz="2400" b="1" dirty="0">
                <a:latin typeface="+mj-ea"/>
                <a:ea typeface="+mj-ea"/>
              </a:rPr>
              <a:t>ファインセンシング株式会社</a:t>
            </a:r>
            <a:endParaRPr kumimoji="1" lang="en-US" altLang="ja-JP" sz="2400" b="1" dirty="0">
              <a:latin typeface="+mj-ea"/>
              <a:ea typeface="+mj-ea"/>
            </a:endParaRPr>
          </a:p>
          <a:p>
            <a:r>
              <a:rPr kumimoji="1" lang="ja-JP" altLang="en-US" dirty="0"/>
              <a:t>〒</a:t>
            </a:r>
            <a:r>
              <a:rPr kumimoji="1" lang="en-US" altLang="ja-JP" dirty="0"/>
              <a:t>273-0025 </a:t>
            </a:r>
            <a:r>
              <a:rPr kumimoji="1" lang="ja-JP" altLang="en-US" dirty="0"/>
              <a:t>千葉県船橋市印内町</a:t>
            </a:r>
            <a:r>
              <a:rPr kumimoji="1" lang="en-US" altLang="ja-JP" dirty="0"/>
              <a:t>568-1-3</a:t>
            </a:r>
          </a:p>
          <a:p>
            <a:r>
              <a:rPr kumimoji="1" lang="en-US" altLang="ja-JP" dirty="0"/>
              <a:t>Tel: 047-495-9120</a:t>
            </a:r>
            <a:r>
              <a:rPr kumimoji="1" lang="ja-JP" altLang="en-US" dirty="0"/>
              <a:t>　</a:t>
            </a:r>
            <a:r>
              <a:rPr kumimoji="1" lang="en-US" altLang="ja-JP" dirty="0"/>
              <a:t>FAX: 047-495-9121</a:t>
            </a:r>
            <a:endParaRPr kumimoji="1" lang="ja-JP" altLang="en-US" dirty="0"/>
          </a:p>
        </p:txBody>
      </p:sp>
    </p:spTree>
    <p:extLst>
      <p:ext uri="{BB962C8B-B14F-4D97-AF65-F5344CB8AC3E}">
        <p14:creationId xmlns:p14="http://schemas.microsoft.com/office/powerpoint/2010/main" val="21155172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dirty="0"/>
              <a:t>エネルギー</a:t>
            </a:r>
            <a:r>
              <a:rPr lang="en-US" dirty="0"/>
              <a:t>: </a:t>
            </a:r>
            <a:r>
              <a:rPr lang="ja-JP" altLang="en-US" dirty="0"/>
              <a:t>主な用途</a:t>
            </a:r>
            <a:endParaRPr lang="en-US" dirty="0"/>
          </a:p>
        </p:txBody>
      </p:sp>
      <p:sp>
        <p:nvSpPr>
          <p:cNvPr id="7" name="TextBox 6"/>
          <p:cNvSpPr txBox="1"/>
          <p:nvPr/>
        </p:nvSpPr>
        <p:spPr>
          <a:xfrm>
            <a:off x="2808000" y="1296000"/>
            <a:ext cx="6120680" cy="1231106"/>
          </a:xfrm>
          <a:prstGeom prst="rect">
            <a:avLst/>
          </a:prstGeom>
          <a:noFill/>
        </p:spPr>
        <p:txBody>
          <a:bodyPr wrap="square" rtlCol="0">
            <a:spAutoFit/>
          </a:bodyPr>
          <a:lstStyle/>
          <a:p>
            <a:r>
              <a:rPr lang="ja-JP" altLang="en-US" u="sng" dirty="0"/>
              <a:t>原子力発電</a:t>
            </a:r>
            <a:endParaRPr lang="en-US" u="sng" dirty="0"/>
          </a:p>
          <a:p>
            <a:endParaRPr lang="en-US" sz="800" dirty="0"/>
          </a:p>
          <a:p>
            <a:r>
              <a:rPr lang="ja-JP" altLang="en-US" sz="1600" dirty="0"/>
              <a:t>原発施設のモニタリング</a:t>
            </a:r>
            <a:endParaRPr lang="en-US" sz="1600" dirty="0"/>
          </a:p>
          <a:p>
            <a:r>
              <a:rPr lang="ja-JP" altLang="en-US" sz="1600" dirty="0"/>
              <a:t>廃棄物処理施設の監視</a:t>
            </a:r>
            <a:endParaRPr lang="en-US" sz="1600" dirty="0"/>
          </a:p>
          <a:p>
            <a:r>
              <a:rPr lang="ja-JP" altLang="en-US" sz="1600" dirty="0"/>
              <a:t>核融合</a:t>
            </a:r>
            <a:r>
              <a:rPr lang="en-US" sz="1600" dirty="0"/>
              <a:t> (</a:t>
            </a:r>
            <a:r>
              <a:rPr lang="en-US" sz="1600" dirty="0" err="1"/>
              <a:t>ITER</a:t>
            </a:r>
            <a:r>
              <a:rPr lang="en-US" sz="1600" dirty="0"/>
              <a:t>) </a:t>
            </a:r>
            <a:r>
              <a:rPr lang="ja-JP" altLang="en-US" sz="1600" dirty="0"/>
              <a:t>～超伝導機器の管理</a:t>
            </a:r>
            <a:endParaRPr lang="en-US" sz="1600" dirty="0"/>
          </a:p>
        </p:txBody>
      </p:sp>
      <p:sp>
        <p:nvSpPr>
          <p:cNvPr id="8" name="TextBox 7"/>
          <p:cNvSpPr txBox="1"/>
          <p:nvPr/>
        </p:nvSpPr>
        <p:spPr>
          <a:xfrm>
            <a:off x="2808000" y="2988000"/>
            <a:ext cx="6120680" cy="1231106"/>
          </a:xfrm>
          <a:prstGeom prst="rect">
            <a:avLst/>
          </a:prstGeom>
          <a:noFill/>
        </p:spPr>
        <p:txBody>
          <a:bodyPr wrap="square" rtlCol="0">
            <a:spAutoFit/>
          </a:bodyPr>
          <a:lstStyle/>
          <a:p>
            <a:r>
              <a:rPr lang="ja-JP" altLang="en-US" u="sng" dirty="0"/>
              <a:t>重要施設の監視</a:t>
            </a:r>
            <a:endParaRPr lang="en-US" u="sng" dirty="0"/>
          </a:p>
          <a:p>
            <a:endParaRPr lang="en-US" sz="800" dirty="0"/>
          </a:p>
          <a:p>
            <a:r>
              <a:rPr lang="ja-JP" altLang="en-US" sz="1600" dirty="0"/>
              <a:t>タービン設備</a:t>
            </a:r>
            <a:endParaRPr lang="en-US" sz="1600" dirty="0"/>
          </a:p>
          <a:p>
            <a:r>
              <a:rPr lang="ja-JP" altLang="en-US" sz="1600" dirty="0"/>
              <a:t>スマートグリッドや高電圧設備</a:t>
            </a:r>
            <a:endParaRPr lang="en-US" sz="1600" dirty="0"/>
          </a:p>
          <a:p>
            <a:r>
              <a:rPr lang="ja-JP" altLang="en-US" sz="1600" dirty="0"/>
              <a:t>配電システムやスイッチ装置などのモニタリング</a:t>
            </a:r>
            <a:endParaRPr lang="en-US" sz="1600" dirty="0"/>
          </a:p>
        </p:txBody>
      </p:sp>
      <p:sp>
        <p:nvSpPr>
          <p:cNvPr id="9" name="TextBox 8"/>
          <p:cNvSpPr txBox="1"/>
          <p:nvPr/>
        </p:nvSpPr>
        <p:spPr>
          <a:xfrm>
            <a:off x="2808000" y="4716000"/>
            <a:ext cx="5878800" cy="1231106"/>
          </a:xfrm>
          <a:prstGeom prst="rect">
            <a:avLst/>
          </a:prstGeom>
          <a:noFill/>
        </p:spPr>
        <p:txBody>
          <a:bodyPr wrap="square" rtlCol="0">
            <a:spAutoFit/>
          </a:bodyPr>
          <a:lstStyle/>
          <a:p>
            <a:r>
              <a:rPr lang="ja-JP" altLang="en-US" u="sng" dirty="0"/>
              <a:t>風力発電</a:t>
            </a:r>
            <a:endParaRPr lang="en-US" u="sng" dirty="0"/>
          </a:p>
          <a:p>
            <a:endParaRPr lang="en-US" sz="800" dirty="0"/>
          </a:p>
          <a:p>
            <a:r>
              <a:rPr lang="ja-JP" altLang="en-US" sz="1600" dirty="0"/>
              <a:t>ピッチコントロールやブレード装置</a:t>
            </a:r>
            <a:endParaRPr lang="en-US" sz="1600" dirty="0"/>
          </a:p>
          <a:p>
            <a:r>
              <a:rPr lang="ja-JP" altLang="en-US" sz="1600" dirty="0"/>
              <a:t>基礎や施設の構造健全性モニタリング</a:t>
            </a:r>
            <a:endParaRPr lang="en-US" sz="1600" dirty="0"/>
          </a:p>
          <a:p>
            <a:r>
              <a:rPr lang="ja-JP" altLang="en-US" sz="1600" dirty="0"/>
              <a:t>除氷システムや圧力分布</a:t>
            </a:r>
            <a:endParaRPr lang="en-US" sz="1600" dirty="0"/>
          </a:p>
        </p:txBody>
      </p:sp>
      <p:pic>
        <p:nvPicPr>
          <p:cNvPr id="10" name="Picture 13" descr="Wind turbine.jpg"/>
          <p:cNvPicPr>
            <a:picLocks/>
          </p:cNvPicPr>
          <p:nvPr/>
        </p:nvPicPr>
        <p:blipFill>
          <a:blip r:embed="rId2" cstate="print"/>
          <a:stretch>
            <a:fillRect/>
          </a:stretch>
        </p:blipFill>
        <p:spPr>
          <a:xfrm>
            <a:off x="683568" y="4653136"/>
            <a:ext cx="1908000" cy="1440160"/>
          </a:xfrm>
          <a:prstGeom prst="rect">
            <a:avLst/>
          </a:prstGeom>
        </p:spPr>
      </p:pic>
      <p:pic>
        <p:nvPicPr>
          <p:cNvPr id="2050" name="Picture 2" descr="Electrical Grid"/>
          <p:cNvPicPr>
            <a:picLocks noChangeArrowheads="1"/>
          </p:cNvPicPr>
          <p:nvPr/>
        </p:nvPicPr>
        <p:blipFill rotWithShape="1">
          <a:blip r:embed="rId3">
            <a:extLst>
              <a:ext uri="{28A0092B-C50C-407E-A947-70E740481C1C}">
                <a14:useLocalDpi xmlns:a14="http://schemas.microsoft.com/office/drawing/2010/main" val="0"/>
              </a:ext>
            </a:extLst>
          </a:blip>
          <a:srcRect l="15340" r="15624" b="8693"/>
          <a:stretch/>
        </p:blipFill>
        <p:spPr bwMode="auto">
          <a:xfrm>
            <a:off x="683568" y="2926800"/>
            <a:ext cx="1908000" cy="14400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Nuclear Power Generation Solutions - Schneider Electric Software"/>
          <p:cNvPicPr>
            <a:picLocks noChangeAspect="1" noChangeArrowheads="1"/>
          </p:cNvPicPr>
          <p:nvPr/>
        </p:nvPicPr>
        <p:blipFill rotWithShape="1">
          <a:blip r:embed="rId4">
            <a:extLst>
              <a:ext uri="{28A0092B-C50C-407E-A947-70E740481C1C}">
                <a14:useLocalDpi xmlns:a14="http://schemas.microsoft.com/office/drawing/2010/main" val="0"/>
              </a:ext>
            </a:extLst>
          </a:blip>
          <a:srcRect l="25677"/>
          <a:stretch/>
        </p:blipFill>
        <p:spPr bwMode="auto">
          <a:xfrm>
            <a:off x="684000" y="1195200"/>
            <a:ext cx="1908000" cy="144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05735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ja-JP" altLang="en-US" dirty="0"/>
              <a:t>防衛・航空宇宙</a:t>
            </a:r>
            <a:endParaRPr lang="en-US" dirty="0"/>
          </a:p>
        </p:txBody>
      </p:sp>
      <p:sp>
        <p:nvSpPr>
          <p:cNvPr id="7" name="TextBox 6"/>
          <p:cNvSpPr txBox="1"/>
          <p:nvPr/>
        </p:nvSpPr>
        <p:spPr>
          <a:xfrm>
            <a:off x="2808000" y="1296000"/>
            <a:ext cx="6120680" cy="1231106"/>
          </a:xfrm>
          <a:prstGeom prst="rect">
            <a:avLst/>
          </a:prstGeom>
          <a:noFill/>
        </p:spPr>
        <p:txBody>
          <a:bodyPr wrap="square" rtlCol="0">
            <a:spAutoFit/>
          </a:bodyPr>
          <a:lstStyle/>
          <a:p>
            <a:r>
              <a:rPr lang="ja-JP" altLang="en-US" u="sng" dirty="0"/>
              <a:t>防衛用途</a:t>
            </a:r>
            <a:endParaRPr lang="en-US" u="sng" dirty="0"/>
          </a:p>
          <a:p>
            <a:endParaRPr lang="en-US" sz="800" dirty="0"/>
          </a:p>
          <a:p>
            <a:r>
              <a:rPr lang="ja-JP" altLang="en-US" sz="1600" dirty="0"/>
              <a:t>電磁放射危機対応（</a:t>
            </a:r>
            <a:r>
              <a:rPr lang="en-US" altLang="ja-JP" sz="1600" dirty="0"/>
              <a:t>HERO; </a:t>
            </a:r>
            <a:r>
              <a:rPr lang="en-US" sz="1200" dirty="0"/>
              <a:t>Hazard  of Electromagnetic Radiation to Ordnance</a:t>
            </a:r>
            <a:r>
              <a:rPr lang="ja-JP" altLang="en-US" sz="1200" dirty="0"/>
              <a:t>）</a:t>
            </a:r>
            <a:endParaRPr lang="en-US" sz="1600" dirty="0"/>
          </a:p>
          <a:p>
            <a:r>
              <a:rPr lang="ja-JP" altLang="en-US" sz="1600" dirty="0"/>
              <a:t>高放射性・高爆発性環境のモニタリングシステム</a:t>
            </a:r>
            <a:endParaRPr lang="en-US" sz="1600" dirty="0"/>
          </a:p>
          <a:p>
            <a:r>
              <a:rPr lang="ja-JP" altLang="en-US" sz="1600" dirty="0"/>
              <a:t>弾道解析</a:t>
            </a:r>
            <a:endParaRPr lang="en-US" sz="1600" dirty="0"/>
          </a:p>
        </p:txBody>
      </p:sp>
      <p:sp>
        <p:nvSpPr>
          <p:cNvPr id="8" name="TextBox 7"/>
          <p:cNvSpPr txBox="1"/>
          <p:nvPr/>
        </p:nvSpPr>
        <p:spPr>
          <a:xfrm>
            <a:off x="2808000" y="2988000"/>
            <a:ext cx="5868456" cy="1231106"/>
          </a:xfrm>
          <a:prstGeom prst="rect">
            <a:avLst/>
          </a:prstGeom>
          <a:noFill/>
        </p:spPr>
        <p:txBody>
          <a:bodyPr wrap="square" rtlCol="0">
            <a:spAutoFit/>
          </a:bodyPr>
          <a:lstStyle/>
          <a:p>
            <a:r>
              <a:rPr lang="ja-JP" altLang="en-US" u="sng" dirty="0"/>
              <a:t>航空機搭載リアルタイムモニタリングシステム</a:t>
            </a:r>
            <a:endParaRPr lang="en-US" u="sng" dirty="0"/>
          </a:p>
          <a:p>
            <a:endParaRPr lang="en-US" sz="800" dirty="0"/>
          </a:p>
          <a:p>
            <a:r>
              <a:rPr lang="ja-JP" altLang="en-US" sz="1600" dirty="0"/>
              <a:t>燃料管理システム</a:t>
            </a:r>
            <a:endParaRPr lang="en-US" sz="1600" dirty="0"/>
          </a:p>
          <a:p>
            <a:r>
              <a:rPr lang="ja-JP" altLang="en-US" sz="1600" dirty="0"/>
              <a:t>フライトコントロール、油圧装置、アクチュエータシステム</a:t>
            </a:r>
            <a:endParaRPr lang="en-US" sz="1600" dirty="0"/>
          </a:p>
          <a:p>
            <a:r>
              <a:rPr lang="ja-JP" altLang="en-US" sz="1600" dirty="0"/>
              <a:t>エアマネジメントや与圧</a:t>
            </a:r>
            <a:endParaRPr lang="en-US" sz="1600" dirty="0"/>
          </a:p>
        </p:txBody>
      </p:sp>
      <p:sp>
        <p:nvSpPr>
          <p:cNvPr id="9" name="TextBox 8"/>
          <p:cNvSpPr txBox="1"/>
          <p:nvPr/>
        </p:nvSpPr>
        <p:spPr>
          <a:xfrm>
            <a:off x="2808000" y="4716000"/>
            <a:ext cx="5184576" cy="1231106"/>
          </a:xfrm>
          <a:prstGeom prst="rect">
            <a:avLst/>
          </a:prstGeom>
          <a:noFill/>
        </p:spPr>
        <p:txBody>
          <a:bodyPr wrap="square" rtlCol="0">
            <a:spAutoFit/>
          </a:bodyPr>
          <a:lstStyle/>
          <a:p>
            <a:r>
              <a:rPr lang="ja-JP" altLang="en-US" u="sng" dirty="0"/>
              <a:t>研究実験室</a:t>
            </a:r>
            <a:endParaRPr lang="en-US" u="sng" dirty="0"/>
          </a:p>
          <a:p>
            <a:endParaRPr lang="en-US" sz="800" dirty="0"/>
          </a:p>
          <a:p>
            <a:r>
              <a:rPr lang="ja-JP" altLang="en-US" sz="1600" dirty="0"/>
              <a:t>風洞や３Ｄ風力場</a:t>
            </a:r>
            <a:r>
              <a:rPr lang="en-US" altLang="ja-JP" sz="1600" dirty="0"/>
              <a:t>/</a:t>
            </a:r>
            <a:r>
              <a:rPr lang="ja-JP" altLang="en-US" sz="1600" dirty="0"/>
              <a:t>流速場研究</a:t>
            </a:r>
            <a:endParaRPr lang="en-US" sz="1600" dirty="0"/>
          </a:p>
          <a:p>
            <a:r>
              <a:rPr lang="ja-JP" altLang="en-US" sz="1600" dirty="0"/>
              <a:t>与圧環境のモニタリング</a:t>
            </a:r>
            <a:endParaRPr lang="en-US" sz="1600" dirty="0"/>
          </a:p>
          <a:p>
            <a:r>
              <a:rPr lang="ja-JP" altLang="en-US" sz="1600" dirty="0"/>
              <a:t>重要部品の構造健全性</a:t>
            </a:r>
            <a:endParaRPr lang="en-US" sz="1600" dirty="0"/>
          </a:p>
        </p:txBody>
      </p:sp>
      <p:pic>
        <p:nvPicPr>
          <p:cNvPr id="10" name="Picture 9" descr="landing gear 3.jpg"/>
          <p:cNvPicPr>
            <a:picLocks/>
          </p:cNvPicPr>
          <p:nvPr/>
        </p:nvPicPr>
        <p:blipFill>
          <a:blip r:embed="rId2" cstate="print"/>
          <a:srcRect t="8124" b="2517"/>
          <a:stretch>
            <a:fillRect/>
          </a:stretch>
        </p:blipFill>
        <p:spPr>
          <a:xfrm>
            <a:off x="683568" y="2924944"/>
            <a:ext cx="1908000" cy="1440000"/>
          </a:xfrm>
          <a:prstGeom prst="rect">
            <a:avLst/>
          </a:prstGeom>
        </p:spPr>
      </p:pic>
      <p:pic>
        <p:nvPicPr>
          <p:cNvPr id="11" name="Picture 10" descr="big_thumb_aircrafts_eurofighter_typhoon_desktop_wallpaper-378302.jpg"/>
          <p:cNvPicPr>
            <a:picLocks/>
          </p:cNvPicPr>
          <p:nvPr/>
        </p:nvPicPr>
        <p:blipFill>
          <a:blip r:embed="rId3" cstate="print"/>
          <a:srcRect b="4895"/>
          <a:stretch>
            <a:fillRect/>
          </a:stretch>
        </p:blipFill>
        <p:spPr>
          <a:xfrm>
            <a:off x="683568" y="1196752"/>
            <a:ext cx="1908000" cy="1440000"/>
          </a:xfrm>
          <a:prstGeom prst="rect">
            <a:avLst/>
          </a:prstGeom>
        </p:spPr>
      </p:pic>
      <p:pic>
        <p:nvPicPr>
          <p:cNvPr id="15" name="Picture 14" descr="windtunnel-futur-combat-aircraft-viscous-coating.jpg"/>
          <p:cNvPicPr>
            <a:picLocks/>
          </p:cNvPicPr>
          <p:nvPr/>
        </p:nvPicPr>
        <p:blipFill>
          <a:blip r:embed="rId4" cstate="print"/>
          <a:srcRect l="3724" r="3161"/>
          <a:stretch>
            <a:fillRect/>
          </a:stretch>
        </p:blipFill>
        <p:spPr>
          <a:xfrm>
            <a:off x="683568" y="4653136"/>
            <a:ext cx="1908000" cy="1440000"/>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ja-JP" altLang="en-US" dirty="0"/>
              <a:t>研究開発・その他産業</a:t>
            </a:r>
            <a:r>
              <a:rPr lang="en-US" dirty="0"/>
              <a:t> </a:t>
            </a:r>
          </a:p>
        </p:txBody>
      </p:sp>
      <p:sp>
        <p:nvSpPr>
          <p:cNvPr id="7" name="TextBox 6"/>
          <p:cNvSpPr txBox="1"/>
          <p:nvPr/>
        </p:nvSpPr>
        <p:spPr>
          <a:xfrm>
            <a:off x="2808000" y="1296000"/>
            <a:ext cx="6120680" cy="1231106"/>
          </a:xfrm>
          <a:prstGeom prst="rect">
            <a:avLst/>
          </a:prstGeom>
          <a:noFill/>
        </p:spPr>
        <p:txBody>
          <a:bodyPr wrap="square" rtlCol="0">
            <a:spAutoFit/>
          </a:bodyPr>
          <a:lstStyle/>
          <a:p>
            <a:r>
              <a:rPr lang="ja-JP" altLang="en-US" u="sng" dirty="0"/>
              <a:t>食品製造やマイクロ波加工</a:t>
            </a:r>
            <a:endParaRPr lang="en-US" u="sng" dirty="0"/>
          </a:p>
          <a:p>
            <a:endParaRPr lang="en-US" sz="800" dirty="0"/>
          </a:p>
          <a:p>
            <a:r>
              <a:rPr lang="ja-JP" altLang="en-US" sz="1600" dirty="0"/>
              <a:t>食品加工や包装工程</a:t>
            </a:r>
            <a:endParaRPr lang="en-US" sz="1600" dirty="0"/>
          </a:p>
          <a:p>
            <a:r>
              <a:rPr lang="ja-JP" altLang="en-US" sz="1600" dirty="0"/>
              <a:t>マイクロ波化学</a:t>
            </a:r>
            <a:endParaRPr lang="en-US" sz="1600" dirty="0"/>
          </a:p>
          <a:p>
            <a:r>
              <a:rPr lang="ja-JP" altLang="en-US" sz="1600" dirty="0"/>
              <a:t>農業収穫物の加工</a:t>
            </a:r>
            <a:endParaRPr lang="en-US" sz="1600" dirty="0"/>
          </a:p>
        </p:txBody>
      </p:sp>
      <p:sp>
        <p:nvSpPr>
          <p:cNvPr id="8" name="TextBox 7"/>
          <p:cNvSpPr txBox="1"/>
          <p:nvPr/>
        </p:nvSpPr>
        <p:spPr>
          <a:xfrm>
            <a:off x="2808000" y="2988000"/>
            <a:ext cx="5868456" cy="1231106"/>
          </a:xfrm>
          <a:prstGeom prst="rect">
            <a:avLst/>
          </a:prstGeom>
          <a:noFill/>
        </p:spPr>
        <p:txBody>
          <a:bodyPr wrap="square" rtlCol="0">
            <a:spAutoFit/>
          </a:bodyPr>
          <a:lstStyle/>
          <a:p>
            <a:r>
              <a:rPr lang="ja-JP" altLang="en-US" u="sng" dirty="0"/>
              <a:t>その他製造</a:t>
            </a:r>
            <a:endParaRPr lang="en-US" u="sng" dirty="0"/>
          </a:p>
          <a:p>
            <a:endParaRPr lang="en-US" sz="800" dirty="0"/>
          </a:p>
          <a:p>
            <a:r>
              <a:rPr lang="ja-JP" altLang="en-US" sz="1600" dirty="0"/>
              <a:t>半導体のプラズマエッチング</a:t>
            </a:r>
            <a:endParaRPr lang="en-US" sz="1600" dirty="0"/>
          </a:p>
          <a:p>
            <a:r>
              <a:rPr lang="ja-JP" altLang="en-US" sz="1600" dirty="0"/>
              <a:t>熱間圧延や鋳物製造工程</a:t>
            </a:r>
            <a:endParaRPr lang="en-US" sz="1600" dirty="0"/>
          </a:p>
          <a:p>
            <a:r>
              <a:rPr lang="ja-JP" altLang="en-US" sz="1600" dirty="0"/>
              <a:t>船舶装置（プロペラ、シャフト、構造物、船殻など）</a:t>
            </a:r>
            <a:endParaRPr lang="en-US" sz="1600" dirty="0"/>
          </a:p>
        </p:txBody>
      </p:sp>
      <p:sp>
        <p:nvSpPr>
          <p:cNvPr id="9" name="TextBox 8"/>
          <p:cNvSpPr txBox="1"/>
          <p:nvPr/>
        </p:nvSpPr>
        <p:spPr>
          <a:xfrm>
            <a:off x="2808000" y="4716000"/>
            <a:ext cx="5184576" cy="1231106"/>
          </a:xfrm>
          <a:prstGeom prst="rect">
            <a:avLst/>
          </a:prstGeom>
          <a:noFill/>
        </p:spPr>
        <p:txBody>
          <a:bodyPr wrap="square" rtlCol="0">
            <a:spAutoFit/>
          </a:bodyPr>
          <a:lstStyle/>
          <a:p>
            <a:r>
              <a:rPr lang="ja-JP" altLang="en-US" u="sng" dirty="0"/>
              <a:t>研究プロジェクト</a:t>
            </a:r>
            <a:endParaRPr lang="en-US" u="sng" dirty="0"/>
          </a:p>
          <a:p>
            <a:endParaRPr lang="en-US" sz="800" dirty="0"/>
          </a:p>
          <a:p>
            <a:r>
              <a:rPr lang="ja-JP" altLang="en-US" sz="1600" dirty="0"/>
              <a:t>超伝導などの極低温実験</a:t>
            </a:r>
            <a:endParaRPr lang="en-US" sz="1600" dirty="0"/>
          </a:p>
          <a:p>
            <a:r>
              <a:rPr lang="ja-JP" altLang="en-US" sz="1600" dirty="0"/>
              <a:t>燃料電池</a:t>
            </a:r>
            <a:endParaRPr lang="en-US" sz="1600" dirty="0"/>
          </a:p>
          <a:p>
            <a:r>
              <a:rPr lang="ja-JP" altLang="en-US" sz="1600" dirty="0"/>
              <a:t>材料技術研究</a:t>
            </a:r>
            <a:endParaRPr lang="en-US" sz="1600" dirty="0"/>
          </a:p>
        </p:txBody>
      </p:sp>
      <p:pic>
        <p:nvPicPr>
          <p:cNvPr id="17" name="Picture 16" descr="semiconductor_wafer.jpg"/>
          <p:cNvPicPr>
            <a:picLocks/>
          </p:cNvPicPr>
          <p:nvPr/>
        </p:nvPicPr>
        <p:blipFill>
          <a:blip r:embed="rId2" cstate="print"/>
          <a:srcRect r="9918"/>
          <a:stretch>
            <a:fillRect/>
          </a:stretch>
        </p:blipFill>
        <p:spPr>
          <a:xfrm>
            <a:off x="683567" y="2924944"/>
            <a:ext cx="1908000" cy="1440160"/>
          </a:xfrm>
          <a:prstGeom prst="rect">
            <a:avLst/>
          </a:prstGeom>
        </p:spPr>
      </p:pic>
      <p:pic>
        <p:nvPicPr>
          <p:cNvPr id="4098" name="Picture 2" descr="Products"/>
          <p:cNvPicPr>
            <a:picLocks noChangeArrowheads="1"/>
          </p:cNvPicPr>
          <p:nvPr/>
        </p:nvPicPr>
        <p:blipFill rotWithShape="1">
          <a:blip r:embed="rId3">
            <a:extLst>
              <a:ext uri="{28A0092B-C50C-407E-A947-70E740481C1C}">
                <a14:useLocalDpi xmlns:a14="http://schemas.microsoft.com/office/drawing/2010/main" val="0"/>
              </a:ext>
            </a:extLst>
          </a:blip>
          <a:srcRect l="3573" r="52476"/>
          <a:stretch/>
        </p:blipFill>
        <p:spPr bwMode="auto">
          <a:xfrm>
            <a:off x="684000" y="1195200"/>
            <a:ext cx="1908000" cy="1440000"/>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 4"/>
          <p:cNvPicPr>
            <a:picLocks/>
          </p:cNvPicPr>
          <p:nvPr/>
        </p:nvPicPr>
        <p:blipFill rotWithShape="1">
          <a:blip r:embed="rId4" cstate="print">
            <a:extLst>
              <a:ext uri="{28A0092B-C50C-407E-A947-70E740481C1C}">
                <a14:useLocalDpi xmlns:a14="http://schemas.microsoft.com/office/drawing/2010/main" val="0"/>
              </a:ext>
            </a:extLst>
          </a:blip>
          <a:srcRect r="10138"/>
          <a:stretch/>
        </p:blipFill>
        <p:spPr>
          <a:xfrm>
            <a:off x="683567" y="4654848"/>
            <a:ext cx="1908000" cy="1440000"/>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p:cNvSpPr/>
          <p:nvPr/>
        </p:nvSpPr>
        <p:spPr>
          <a:xfrm>
            <a:off x="1187624" y="1457552"/>
            <a:ext cx="6768752" cy="43924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p:txBody>
          <a:bodyPr>
            <a:normAutofit fontScale="90000"/>
          </a:bodyPr>
          <a:lstStyle/>
          <a:p>
            <a:r>
              <a:rPr lang="en-US" dirty="0" err="1"/>
              <a:t>WLPI</a:t>
            </a:r>
            <a:r>
              <a:rPr lang="en-US" dirty="0"/>
              <a:t> </a:t>
            </a:r>
            <a:r>
              <a:rPr lang="ja-JP" altLang="en-US" dirty="0"/>
              <a:t>（</a:t>
            </a:r>
            <a:r>
              <a:rPr lang="en-US" dirty="0"/>
              <a:t>White Light </a:t>
            </a:r>
            <a:r>
              <a:rPr lang="en-US" altLang="ja-JP" dirty="0"/>
              <a:t>Polarized Interferometry</a:t>
            </a:r>
            <a:r>
              <a:rPr lang="ja-JP" altLang="en-US" dirty="0"/>
              <a:t>）の概要</a:t>
            </a:r>
            <a:endParaRPr lang="en-US" dirty="0"/>
          </a:p>
        </p:txBody>
      </p:sp>
      <p:sp>
        <p:nvSpPr>
          <p:cNvPr id="19" name="Rectangle 18"/>
          <p:cNvSpPr/>
          <p:nvPr/>
        </p:nvSpPr>
        <p:spPr>
          <a:xfrm>
            <a:off x="1610594" y="1695801"/>
            <a:ext cx="6015038" cy="3860800"/>
          </a:xfrm>
          <a:prstGeom prst="re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CA" dirty="0"/>
          </a:p>
        </p:txBody>
      </p:sp>
      <p:graphicFrame>
        <p:nvGraphicFramePr>
          <p:cNvPr id="20" name="Object 2"/>
          <p:cNvGraphicFramePr>
            <a:graphicFrameLocks noGrp="1" noChangeAspect="1"/>
          </p:cNvGraphicFramePr>
          <p:nvPr>
            <p:ph sz="half" idx="1"/>
          </p:nvPr>
        </p:nvGraphicFramePr>
        <p:xfrm>
          <a:off x="3088557" y="4704114"/>
          <a:ext cx="1416050" cy="417512"/>
        </p:xfrm>
        <a:graphic>
          <a:graphicData uri="http://schemas.openxmlformats.org/presentationml/2006/ole">
            <mc:AlternateContent xmlns:mc="http://schemas.openxmlformats.org/markup-compatibility/2006">
              <mc:Choice xmlns:v="urn:schemas-microsoft-com:vml" Requires="v">
                <p:oleObj name="Visio" r:id="rId2" imgW="1564234" imgH="425501" progId="">
                  <p:embed/>
                </p:oleObj>
              </mc:Choice>
              <mc:Fallback>
                <p:oleObj name="Visio" r:id="rId2" imgW="1564234" imgH="425501" progId="">
                  <p:embed/>
                  <p:pic>
                    <p:nvPicPr>
                      <p:cNvPr id="20" name="Object 2"/>
                      <p:cNvPicPr>
                        <a:picLocks noGrp="1"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88557" y="4704114"/>
                        <a:ext cx="1416050" cy="417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1" name="Line 18"/>
          <p:cNvSpPr>
            <a:spLocks noChangeShapeType="1"/>
          </p:cNvSpPr>
          <p:nvPr/>
        </p:nvSpPr>
        <p:spPr bwMode="auto">
          <a:xfrm>
            <a:off x="3633069" y="3829401"/>
            <a:ext cx="3332163" cy="0"/>
          </a:xfrm>
          <a:prstGeom prst="line">
            <a:avLst/>
          </a:prstGeom>
          <a:noFill/>
          <a:ln w="6350">
            <a:solidFill>
              <a:schemeClr val="bg1"/>
            </a:solidFill>
            <a:prstDash val="dash"/>
            <a:round/>
            <a:headEnd/>
            <a:tailEnd/>
          </a:ln>
        </p:spPr>
        <p:txBody>
          <a:bodyPr lIns="91431" tIns="45715" rIns="91431" bIns="45715" anchor="ctr"/>
          <a:lstStyle/>
          <a:p>
            <a:endParaRPr lang="en-US" dirty="0"/>
          </a:p>
        </p:txBody>
      </p:sp>
      <p:sp>
        <p:nvSpPr>
          <p:cNvPr id="22" name="Rectangle 21"/>
          <p:cNvSpPr>
            <a:spLocks noChangeArrowheads="1"/>
          </p:cNvSpPr>
          <p:nvPr/>
        </p:nvSpPr>
        <p:spPr bwMode="auto">
          <a:xfrm>
            <a:off x="6965232" y="4015139"/>
            <a:ext cx="466725" cy="280987"/>
          </a:xfrm>
          <a:prstGeom prst="rect">
            <a:avLst/>
          </a:prstGeom>
          <a:solidFill>
            <a:schemeClr val="bg2"/>
          </a:solidFill>
          <a:ln w="9525">
            <a:noFill/>
            <a:miter lim="800000"/>
            <a:headEnd/>
            <a:tailEnd/>
          </a:ln>
        </p:spPr>
        <p:txBody>
          <a:bodyPr wrap="none" lIns="91431" tIns="45715" rIns="91431" bIns="45715" anchor="ctr"/>
          <a:lstStyle/>
          <a:p>
            <a:endParaRPr lang="fr-CA" dirty="0"/>
          </a:p>
        </p:txBody>
      </p:sp>
      <p:sp>
        <p:nvSpPr>
          <p:cNvPr id="23" name="Line 15"/>
          <p:cNvSpPr>
            <a:spLocks noChangeShapeType="1"/>
          </p:cNvSpPr>
          <p:nvPr/>
        </p:nvSpPr>
        <p:spPr bwMode="auto">
          <a:xfrm>
            <a:off x="5663482" y="4077051"/>
            <a:ext cx="0" cy="219075"/>
          </a:xfrm>
          <a:prstGeom prst="line">
            <a:avLst/>
          </a:prstGeom>
          <a:noFill/>
          <a:ln w="9525">
            <a:solidFill>
              <a:schemeClr val="bg1"/>
            </a:solidFill>
            <a:round/>
            <a:headEnd/>
            <a:tailEnd type="triangle" w="med" len="med"/>
          </a:ln>
        </p:spPr>
        <p:txBody>
          <a:bodyPr lIns="91431" tIns="45715" rIns="91431" bIns="45715" anchor="ctr"/>
          <a:lstStyle/>
          <a:p>
            <a:endParaRPr lang="en-US" dirty="0"/>
          </a:p>
        </p:txBody>
      </p:sp>
      <p:sp>
        <p:nvSpPr>
          <p:cNvPr id="24" name="Line 17"/>
          <p:cNvSpPr>
            <a:spLocks noChangeShapeType="1"/>
          </p:cNvSpPr>
          <p:nvPr/>
        </p:nvSpPr>
        <p:spPr bwMode="auto">
          <a:xfrm flipV="1">
            <a:off x="5663482" y="3848451"/>
            <a:ext cx="0" cy="236538"/>
          </a:xfrm>
          <a:prstGeom prst="line">
            <a:avLst/>
          </a:prstGeom>
          <a:noFill/>
          <a:ln w="9525">
            <a:solidFill>
              <a:schemeClr val="bg1"/>
            </a:solidFill>
            <a:round/>
            <a:headEnd/>
            <a:tailEnd type="triangle" w="med" len="med"/>
          </a:ln>
        </p:spPr>
        <p:txBody>
          <a:bodyPr lIns="91431" tIns="45715" rIns="91431" bIns="45715" anchor="ctr"/>
          <a:lstStyle/>
          <a:p>
            <a:endParaRPr lang="en-US" dirty="0"/>
          </a:p>
        </p:txBody>
      </p:sp>
      <p:grpSp>
        <p:nvGrpSpPr>
          <p:cNvPr id="25" name="Group 26"/>
          <p:cNvGrpSpPr>
            <a:grpSpLocks/>
          </p:cNvGrpSpPr>
          <p:nvPr/>
        </p:nvGrpSpPr>
        <p:grpSpPr bwMode="auto">
          <a:xfrm>
            <a:off x="6965232" y="3826226"/>
            <a:ext cx="466725" cy="280988"/>
            <a:chOff x="4962" y="2832"/>
            <a:chExt cx="318" cy="177"/>
          </a:xfrm>
        </p:grpSpPr>
        <p:sp>
          <p:nvSpPr>
            <p:cNvPr id="26" name="Rectangle 22"/>
            <p:cNvSpPr>
              <a:spLocks noChangeArrowheads="1"/>
            </p:cNvSpPr>
            <p:nvPr/>
          </p:nvSpPr>
          <p:spPr bwMode="auto">
            <a:xfrm>
              <a:off x="4962" y="2832"/>
              <a:ext cx="318" cy="177"/>
            </a:xfrm>
            <a:prstGeom prst="rect">
              <a:avLst/>
            </a:prstGeom>
            <a:solidFill>
              <a:schemeClr val="bg2"/>
            </a:solidFill>
            <a:ln w="9525">
              <a:noFill/>
              <a:miter lim="800000"/>
              <a:headEnd/>
              <a:tailEnd/>
            </a:ln>
          </p:spPr>
          <p:txBody>
            <a:bodyPr wrap="none" lIns="91431" tIns="45715" rIns="91431" bIns="45715" anchor="ctr"/>
            <a:lstStyle/>
            <a:p>
              <a:endParaRPr lang="fr-CA" dirty="0"/>
            </a:p>
          </p:txBody>
        </p:sp>
        <p:sp>
          <p:nvSpPr>
            <p:cNvPr id="27" name="Rectangle 25"/>
            <p:cNvSpPr>
              <a:spLocks noChangeArrowheads="1"/>
            </p:cNvSpPr>
            <p:nvPr/>
          </p:nvSpPr>
          <p:spPr bwMode="auto">
            <a:xfrm>
              <a:off x="4962" y="2832"/>
              <a:ext cx="318" cy="11"/>
            </a:xfrm>
            <a:prstGeom prst="rect">
              <a:avLst/>
            </a:prstGeom>
            <a:solidFill>
              <a:srgbClr val="FF9900"/>
            </a:solidFill>
            <a:ln w="9525">
              <a:noFill/>
              <a:miter lim="800000"/>
              <a:headEnd/>
              <a:tailEnd/>
            </a:ln>
          </p:spPr>
          <p:txBody>
            <a:bodyPr wrap="none" lIns="91431" tIns="45715" rIns="91431" bIns="45715" anchor="ctr"/>
            <a:lstStyle/>
            <a:p>
              <a:endParaRPr lang="fr-CA" dirty="0"/>
            </a:p>
          </p:txBody>
        </p:sp>
      </p:grpSp>
      <p:sp>
        <p:nvSpPr>
          <p:cNvPr id="28" name="Rectangle 24"/>
          <p:cNvSpPr>
            <a:spLocks noChangeArrowheads="1"/>
          </p:cNvSpPr>
          <p:nvPr/>
        </p:nvSpPr>
        <p:spPr bwMode="auto">
          <a:xfrm>
            <a:off x="6965232" y="4296126"/>
            <a:ext cx="466725" cy="17463"/>
          </a:xfrm>
          <a:prstGeom prst="rect">
            <a:avLst/>
          </a:prstGeom>
          <a:solidFill>
            <a:srgbClr val="FF9900"/>
          </a:solidFill>
          <a:ln w="9525">
            <a:noFill/>
            <a:miter lim="800000"/>
            <a:headEnd/>
            <a:tailEnd/>
          </a:ln>
        </p:spPr>
        <p:txBody>
          <a:bodyPr wrap="none" lIns="91431" tIns="45715" rIns="91431" bIns="45715" anchor="ctr"/>
          <a:lstStyle/>
          <a:p>
            <a:endParaRPr lang="fr-CA" dirty="0"/>
          </a:p>
        </p:txBody>
      </p:sp>
      <p:graphicFrame>
        <p:nvGraphicFramePr>
          <p:cNvPr id="29" name="Object 3"/>
          <p:cNvGraphicFramePr>
            <a:graphicFrameLocks noChangeAspect="1"/>
          </p:cNvGraphicFramePr>
          <p:nvPr/>
        </p:nvGraphicFramePr>
        <p:xfrm>
          <a:off x="1439144" y="1673576"/>
          <a:ext cx="5975350" cy="3621088"/>
        </p:xfrm>
        <a:graphic>
          <a:graphicData uri="http://schemas.openxmlformats.org/presentationml/2006/ole">
            <mc:AlternateContent xmlns:mc="http://schemas.openxmlformats.org/markup-compatibility/2006">
              <mc:Choice xmlns:v="urn:schemas-microsoft-com:vml" Requires="v">
                <p:oleObj name="Visio" r:id="rId4" imgW="4747501" imgH="2710851" progId="">
                  <p:embed/>
                </p:oleObj>
              </mc:Choice>
              <mc:Fallback>
                <p:oleObj name="Visio" r:id="rId4" imgW="4747501" imgH="2710851" progId="">
                  <p:embed/>
                  <p:pic>
                    <p:nvPicPr>
                      <p:cNvPr id="29"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39144" y="1673576"/>
                        <a:ext cx="5975350" cy="36210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0" name="Line 19"/>
          <p:cNvSpPr>
            <a:spLocks noChangeShapeType="1"/>
          </p:cNvSpPr>
          <p:nvPr/>
        </p:nvSpPr>
        <p:spPr bwMode="auto">
          <a:xfrm>
            <a:off x="3801344" y="3835751"/>
            <a:ext cx="0" cy="723900"/>
          </a:xfrm>
          <a:prstGeom prst="line">
            <a:avLst/>
          </a:prstGeom>
          <a:noFill/>
          <a:ln w="6350">
            <a:solidFill>
              <a:schemeClr val="bg1"/>
            </a:solidFill>
            <a:prstDash val="dash"/>
            <a:round/>
            <a:headEnd/>
            <a:tailEnd/>
          </a:ln>
        </p:spPr>
        <p:txBody>
          <a:bodyPr lIns="91431" tIns="45715" rIns="91431" bIns="45715" anchor="ctr"/>
          <a:lstStyle/>
          <a:p>
            <a:endParaRPr lang="en-US" dirty="0"/>
          </a:p>
        </p:txBody>
      </p:sp>
      <p:pic>
        <p:nvPicPr>
          <p:cNvPr id="17" name="Picture 11" descr="Interferometry technique.jpg"/>
          <p:cNvPicPr>
            <a:picLocks/>
          </p:cNvPicPr>
          <p:nvPr/>
        </p:nvPicPr>
        <p:blipFill>
          <a:blip r:embed="rId6" cstate="print"/>
          <a:srcRect/>
          <a:stretch>
            <a:fillRect/>
          </a:stretch>
        </p:blipFill>
        <p:spPr bwMode="auto">
          <a:xfrm>
            <a:off x="1008000" y="1368000"/>
            <a:ext cx="7200000" cy="4680000"/>
          </a:xfrm>
          <a:prstGeom prst="rect">
            <a:avLst/>
          </a:prstGeom>
          <a:noFill/>
          <a:ln w="25400">
            <a:solidFill>
              <a:schemeClr val="accent6">
                <a:lumMod val="75000"/>
              </a:schemeClr>
            </a:solidFill>
            <a:miter lim="800000"/>
            <a:headEnd/>
            <a:tailEnd/>
          </a:ln>
        </p:spPr>
      </p:pic>
      <p:grpSp>
        <p:nvGrpSpPr>
          <p:cNvPr id="5" name="グループ化 4"/>
          <p:cNvGrpSpPr/>
          <p:nvPr/>
        </p:nvGrpSpPr>
        <p:grpSpPr>
          <a:xfrm>
            <a:off x="1005050" y="1368943"/>
            <a:ext cx="7200000" cy="4680000"/>
            <a:chOff x="1005050" y="1368943"/>
            <a:chExt cx="7200000" cy="4680000"/>
          </a:xfrm>
        </p:grpSpPr>
        <p:pic>
          <p:nvPicPr>
            <p:cNvPr id="4" name="Picture 3" descr="Interferometry.jpg"/>
            <p:cNvPicPr>
              <a:picLocks noChangeAspect="1"/>
            </p:cNvPicPr>
            <p:nvPr/>
          </p:nvPicPr>
          <p:blipFill>
            <a:blip r:embed="rId7" cstate="print"/>
            <a:srcRect t="12364"/>
            <a:stretch>
              <a:fillRect/>
            </a:stretch>
          </p:blipFill>
          <p:spPr bwMode="auto">
            <a:xfrm>
              <a:off x="1005050" y="1368943"/>
              <a:ext cx="7200000" cy="4680000"/>
            </a:xfrm>
            <a:prstGeom prst="rect">
              <a:avLst/>
            </a:prstGeom>
            <a:noFill/>
            <a:ln w="25400">
              <a:solidFill>
                <a:schemeClr val="accent6">
                  <a:lumMod val="75000"/>
                </a:schemeClr>
              </a:solidFill>
              <a:miter lim="800000"/>
              <a:headEnd/>
              <a:tailEnd/>
            </a:ln>
          </p:spPr>
        </p:pic>
        <p:sp>
          <p:nvSpPr>
            <p:cNvPr id="3" name="テキスト ボックス 2"/>
            <p:cNvSpPr txBox="1"/>
            <p:nvPr/>
          </p:nvSpPr>
          <p:spPr>
            <a:xfrm>
              <a:off x="3635896" y="2977207"/>
              <a:ext cx="1324869" cy="307777"/>
            </a:xfrm>
            <a:prstGeom prst="rect">
              <a:avLst/>
            </a:prstGeom>
            <a:solidFill>
              <a:schemeClr val="bg1"/>
            </a:solidFill>
          </p:spPr>
          <p:txBody>
            <a:bodyPr wrap="square" rtlCol="0">
              <a:spAutoFit/>
            </a:bodyPr>
            <a:lstStyle/>
            <a:p>
              <a:pPr algn="ctr"/>
              <a:r>
                <a:rPr kumimoji="1" lang="ja-JP" altLang="en-US" sz="1400" b="1" dirty="0"/>
                <a:t>非偏光</a:t>
              </a:r>
            </a:p>
          </p:txBody>
        </p:sp>
        <p:sp>
          <p:nvSpPr>
            <p:cNvPr id="32" name="テキスト ボックス 31"/>
            <p:cNvSpPr txBox="1"/>
            <p:nvPr/>
          </p:nvSpPr>
          <p:spPr>
            <a:xfrm>
              <a:off x="5162316" y="1908121"/>
              <a:ext cx="2794060" cy="584775"/>
            </a:xfrm>
            <a:prstGeom prst="rect">
              <a:avLst/>
            </a:prstGeom>
            <a:solidFill>
              <a:schemeClr val="bg1"/>
            </a:solidFill>
          </p:spPr>
          <p:txBody>
            <a:bodyPr wrap="square" rtlCol="0" anchor="b">
              <a:spAutoFit/>
            </a:bodyPr>
            <a:lstStyle/>
            <a:p>
              <a:pPr algn="ctr"/>
              <a:endParaRPr kumimoji="1" lang="en-US" altLang="ja-JP" sz="1400" b="1" dirty="0"/>
            </a:p>
            <a:p>
              <a:pPr algn="ctr"/>
              <a:r>
                <a:rPr kumimoji="1" lang="ja-JP" altLang="en-US" sz="1400" b="1" dirty="0"/>
                <a:t>厚さ </a:t>
              </a:r>
              <a:r>
                <a:rPr kumimoji="1" lang="en-US" altLang="ja-JP" sz="1400" b="1" dirty="0"/>
                <a:t>/ </a:t>
              </a:r>
              <a:r>
                <a:rPr kumimoji="1" lang="ja-JP" altLang="en-US" sz="1400" b="1" dirty="0"/>
                <a:t>距離  </a:t>
              </a:r>
              <a:r>
                <a:rPr kumimoji="1" lang="en-US" altLang="ja-JP" i="1" dirty="0">
                  <a:latin typeface="Times New Roman" panose="02020603050405020304" pitchFamily="18" charset="0"/>
                  <a:cs typeface="Times New Roman" panose="02020603050405020304" pitchFamily="18" charset="0"/>
                </a:rPr>
                <a:t>d</a:t>
              </a:r>
              <a:r>
                <a:rPr kumimoji="1" lang="en-US" altLang="ja-JP" i="1" baseline="-25000" dirty="0">
                  <a:latin typeface="Times New Roman" panose="02020603050405020304" pitchFamily="18" charset="0"/>
                  <a:cs typeface="Times New Roman" panose="02020603050405020304" pitchFamily="18" charset="0"/>
                </a:rPr>
                <a:t>s</a:t>
              </a:r>
              <a:endParaRPr kumimoji="1" lang="ja-JP" altLang="en-US" i="1" baseline="-25000" dirty="0">
                <a:latin typeface="Times New Roman" panose="02020603050405020304" pitchFamily="18" charset="0"/>
                <a:cs typeface="Times New Roman" panose="02020603050405020304" pitchFamily="18" charset="0"/>
              </a:endParaRPr>
            </a:p>
          </p:txBody>
        </p:sp>
        <p:sp>
          <p:nvSpPr>
            <p:cNvPr id="33" name="テキスト ボックス 32"/>
            <p:cNvSpPr txBox="1"/>
            <p:nvPr/>
          </p:nvSpPr>
          <p:spPr>
            <a:xfrm>
              <a:off x="6640238" y="2636913"/>
              <a:ext cx="1324869" cy="307777"/>
            </a:xfrm>
            <a:prstGeom prst="rect">
              <a:avLst/>
            </a:prstGeom>
            <a:solidFill>
              <a:schemeClr val="bg1"/>
            </a:solidFill>
          </p:spPr>
          <p:txBody>
            <a:bodyPr wrap="square" rtlCol="0">
              <a:spAutoFit/>
            </a:bodyPr>
            <a:lstStyle/>
            <a:p>
              <a:pPr algn="ctr"/>
              <a:r>
                <a:rPr kumimoji="1" lang="ja-JP" altLang="en-US" sz="1400" b="1" dirty="0"/>
                <a:t>誘導体ミラー</a:t>
              </a:r>
            </a:p>
          </p:txBody>
        </p:sp>
        <p:sp>
          <p:nvSpPr>
            <p:cNvPr id="35" name="テキスト ボックス 34"/>
            <p:cNvSpPr txBox="1"/>
            <p:nvPr/>
          </p:nvSpPr>
          <p:spPr>
            <a:xfrm>
              <a:off x="1764013" y="2626333"/>
              <a:ext cx="1324869" cy="307777"/>
            </a:xfrm>
            <a:prstGeom prst="rect">
              <a:avLst/>
            </a:prstGeom>
            <a:solidFill>
              <a:schemeClr val="bg1"/>
            </a:solidFill>
          </p:spPr>
          <p:txBody>
            <a:bodyPr wrap="square" rtlCol="0">
              <a:spAutoFit/>
            </a:bodyPr>
            <a:lstStyle/>
            <a:p>
              <a:pPr algn="ctr"/>
              <a:r>
                <a:rPr kumimoji="1" lang="ja-JP" altLang="en-US" sz="1400" b="1" dirty="0"/>
                <a:t>光ファイバ</a:t>
              </a:r>
            </a:p>
          </p:txBody>
        </p:sp>
        <p:sp>
          <p:nvSpPr>
            <p:cNvPr id="36" name="テキスト ボックス 35"/>
            <p:cNvSpPr txBox="1"/>
            <p:nvPr/>
          </p:nvSpPr>
          <p:spPr>
            <a:xfrm>
              <a:off x="3491880" y="4869160"/>
              <a:ext cx="1324869" cy="307777"/>
            </a:xfrm>
            <a:prstGeom prst="rect">
              <a:avLst/>
            </a:prstGeom>
            <a:solidFill>
              <a:schemeClr val="bg1"/>
            </a:solidFill>
          </p:spPr>
          <p:txBody>
            <a:bodyPr wrap="square" rtlCol="0">
              <a:spAutoFit/>
            </a:bodyPr>
            <a:lstStyle/>
            <a:p>
              <a:pPr algn="r"/>
              <a:r>
                <a:rPr kumimoji="1" lang="ja-JP" altLang="en-US" sz="1400" b="1" dirty="0"/>
                <a:t>直線偏光</a:t>
              </a:r>
            </a:p>
          </p:txBody>
        </p:sp>
        <p:sp>
          <p:nvSpPr>
            <p:cNvPr id="38" name="テキスト ボックス 37"/>
            <p:cNvSpPr txBox="1"/>
            <p:nvPr/>
          </p:nvSpPr>
          <p:spPr>
            <a:xfrm>
              <a:off x="4883784" y="5043834"/>
              <a:ext cx="3145171" cy="584775"/>
            </a:xfrm>
            <a:prstGeom prst="rect">
              <a:avLst/>
            </a:prstGeom>
            <a:solidFill>
              <a:schemeClr val="bg1"/>
            </a:solidFill>
          </p:spPr>
          <p:txBody>
            <a:bodyPr wrap="square" rtlCol="0" anchor="b">
              <a:spAutoFit/>
            </a:bodyPr>
            <a:lstStyle/>
            <a:p>
              <a:pPr algn="ctr"/>
              <a:r>
                <a:rPr kumimoji="1" lang="ja-JP" altLang="en-US" sz="1400" b="1" dirty="0"/>
                <a:t>偏光干渉計</a:t>
              </a:r>
              <a:endParaRPr kumimoji="1" lang="en-US" altLang="ja-JP" sz="1400" b="1" dirty="0"/>
            </a:p>
            <a:p>
              <a:pPr algn="ctr"/>
              <a:r>
                <a:rPr kumimoji="1" lang="ja-JP" altLang="en-US" sz="1400" b="1" dirty="0"/>
                <a:t>光路長差 </a:t>
              </a:r>
              <a:r>
                <a:rPr kumimoji="1" lang="en-US" altLang="ja-JP" i="1" dirty="0">
                  <a:latin typeface="Times New Roman" panose="02020603050405020304" pitchFamily="18" charset="0"/>
                  <a:cs typeface="Times New Roman" panose="02020603050405020304" pitchFamily="18" charset="0"/>
                </a:rPr>
                <a:t>δ</a:t>
              </a:r>
              <a:r>
                <a:rPr kumimoji="1" lang="en-US" altLang="ja-JP" i="1" baseline="-25000" dirty="0">
                  <a:latin typeface="Times New Roman" panose="02020603050405020304" pitchFamily="18" charset="0"/>
                  <a:cs typeface="Times New Roman" panose="02020603050405020304" pitchFamily="18" charset="0"/>
                </a:rPr>
                <a:t>s</a:t>
              </a:r>
              <a:r>
                <a:rPr kumimoji="1" lang="en-US" altLang="ja-JP" i="1" dirty="0">
                  <a:latin typeface="Times New Roman" panose="02020603050405020304" pitchFamily="18" charset="0"/>
                  <a:cs typeface="Times New Roman" panose="02020603050405020304" pitchFamily="18" charset="0"/>
                </a:rPr>
                <a:t> = </a:t>
              </a:r>
              <a:r>
                <a:rPr kumimoji="1" lang="en-US" altLang="ja-JP" i="1" dirty="0" err="1">
                  <a:latin typeface="Times New Roman" panose="02020603050405020304" pitchFamily="18" charset="0"/>
                  <a:cs typeface="Times New Roman" panose="02020603050405020304" pitchFamily="18" charset="0"/>
                </a:rPr>
                <a:t>2Bd</a:t>
              </a:r>
              <a:r>
                <a:rPr kumimoji="1" lang="en-US" altLang="ja-JP" i="1" baseline="-25000" dirty="0" err="1">
                  <a:latin typeface="Times New Roman" panose="02020603050405020304" pitchFamily="18" charset="0"/>
                  <a:cs typeface="Times New Roman" panose="02020603050405020304" pitchFamily="18" charset="0"/>
                </a:rPr>
                <a:t>s</a:t>
              </a:r>
              <a:endParaRPr kumimoji="1" lang="ja-JP" altLang="en-US" i="1" baseline="-25000"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838318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p:cNvSpPr/>
          <p:nvPr/>
        </p:nvSpPr>
        <p:spPr>
          <a:xfrm>
            <a:off x="1187624" y="1457552"/>
            <a:ext cx="6768752" cy="43924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p:txBody>
          <a:bodyPr>
            <a:normAutofit fontScale="90000"/>
          </a:bodyPr>
          <a:lstStyle/>
          <a:p>
            <a:r>
              <a:rPr lang="en-US" altLang="ja-JP" dirty="0" err="1"/>
              <a:t>WLPI</a:t>
            </a:r>
            <a:r>
              <a:rPr lang="en-US" altLang="ja-JP" dirty="0"/>
              <a:t> </a:t>
            </a:r>
            <a:r>
              <a:rPr lang="ja-JP" altLang="en-US" dirty="0"/>
              <a:t>（</a:t>
            </a:r>
            <a:r>
              <a:rPr lang="en-US" altLang="ja-JP" dirty="0"/>
              <a:t>White Light Polarized Interferometry</a:t>
            </a:r>
            <a:r>
              <a:rPr lang="ja-JP" altLang="en-US" dirty="0"/>
              <a:t>）の概要</a:t>
            </a:r>
            <a:endParaRPr lang="en-US" dirty="0"/>
          </a:p>
        </p:txBody>
      </p:sp>
      <p:sp>
        <p:nvSpPr>
          <p:cNvPr id="19" name="Rectangle 18"/>
          <p:cNvSpPr/>
          <p:nvPr/>
        </p:nvSpPr>
        <p:spPr>
          <a:xfrm>
            <a:off x="1610594" y="1695801"/>
            <a:ext cx="6015038" cy="3860800"/>
          </a:xfrm>
          <a:prstGeom prst="re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CA" dirty="0"/>
          </a:p>
        </p:txBody>
      </p:sp>
      <p:graphicFrame>
        <p:nvGraphicFramePr>
          <p:cNvPr id="20" name="Object 2"/>
          <p:cNvGraphicFramePr>
            <a:graphicFrameLocks noGrp="1" noChangeAspect="1"/>
          </p:cNvGraphicFramePr>
          <p:nvPr>
            <p:ph sz="half" idx="1"/>
          </p:nvPr>
        </p:nvGraphicFramePr>
        <p:xfrm>
          <a:off x="3088557" y="4704114"/>
          <a:ext cx="1416050" cy="417512"/>
        </p:xfrm>
        <a:graphic>
          <a:graphicData uri="http://schemas.openxmlformats.org/presentationml/2006/ole">
            <mc:AlternateContent xmlns:mc="http://schemas.openxmlformats.org/markup-compatibility/2006">
              <mc:Choice xmlns:v="urn:schemas-microsoft-com:vml" Requires="v">
                <p:oleObj name="Visio" r:id="rId2" imgW="1564234" imgH="425501" progId="">
                  <p:embed/>
                </p:oleObj>
              </mc:Choice>
              <mc:Fallback>
                <p:oleObj name="Visio" r:id="rId2" imgW="1564234" imgH="425501" progId="">
                  <p:embed/>
                  <p:pic>
                    <p:nvPicPr>
                      <p:cNvPr id="20" name="Object 2"/>
                      <p:cNvPicPr>
                        <a:picLocks noGrp="1"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88557" y="4704114"/>
                        <a:ext cx="1416050" cy="417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1" name="Line 18"/>
          <p:cNvSpPr>
            <a:spLocks noChangeShapeType="1"/>
          </p:cNvSpPr>
          <p:nvPr/>
        </p:nvSpPr>
        <p:spPr bwMode="auto">
          <a:xfrm>
            <a:off x="3633069" y="3829401"/>
            <a:ext cx="3332163" cy="0"/>
          </a:xfrm>
          <a:prstGeom prst="line">
            <a:avLst/>
          </a:prstGeom>
          <a:noFill/>
          <a:ln w="6350">
            <a:solidFill>
              <a:schemeClr val="bg1"/>
            </a:solidFill>
            <a:prstDash val="dash"/>
            <a:round/>
            <a:headEnd/>
            <a:tailEnd/>
          </a:ln>
        </p:spPr>
        <p:txBody>
          <a:bodyPr lIns="91431" tIns="45715" rIns="91431" bIns="45715" anchor="ctr"/>
          <a:lstStyle/>
          <a:p>
            <a:endParaRPr lang="en-US" dirty="0"/>
          </a:p>
        </p:txBody>
      </p:sp>
      <p:sp>
        <p:nvSpPr>
          <p:cNvPr id="22" name="Rectangle 21"/>
          <p:cNvSpPr>
            <a:spLocks noChangeArrowheads="1"/>
          </p:cNvSpPr>
          <p:nvPr/>
        </p:nvSpPr>
        <p:spPr bwMode="auto">
          <a:xfrm>
            <a:off x="6965232" y="4015139"/>
            <a:ext cx="466725" cy="280987"/>
          </a:xfrm>
          <a:prstGeom prst="rect">
            <a:avLst/>
          </a:prstGeom>
          <a:solidFill>
            <a:schemeClr val="bg2"/>
          </a:solidFill>
          <a:ln w="9525">
            <a:noFill/>
            <a:miter lim="800000"/>
            <a:headEnd/>
            <a:tailEnd/>
          </a:ln>
        </p:spPr>
        <p:txBody>
          <a:bodyPr wrap="none" lIns="91431" tIns="45715" rIns="91431" bIns="45715" anchor="ctr"/>
          <a:lstStyle/>
          <a:p>
            <a:endParaRPr lang="fr-CA" dirty="0"/>
          </a:p>
        </p:txBody>
      </p:sp>
      <p:sp>
        <p:nvSpPr>
          <p:cNvPr id="23" name="Line 15"/>
          <p:cNvSpPr>
            <a:spLocks noChangeShapeType="1"/>
          </p:cNvSpPr>
          <p:nvPr/>
        </p:nvSpPr>
        <p:spPr bwMode="auto">
          <a:xfrm>
            <a:off x="5663482" y="4077051"/>
            <a:ext cx="0" cy="219075"/>
          </a:xfrm>
          <a:prstGeom prst="line">
            <a:avLst/>
          </a:prstGeom>
          <a:noFill/>
          <a:ln w="9525">
            <a:solidFill>
              <a:schemeClr val="bg1"/>
            </a:solidFill>
            <a:round/>
            <a:headEnd/>
            <a:tailEnd type="triangle" w="med" len="med"/>
          </a:ln>
        </p:spPr>
        <p:txBody>
          <a:bodyPr lIns="91431" tIns="45715" rIns="91431" bIns="45715" anchor="ctr"/>
          <a:lstStyle/>
          <a:p>
            <a:endParaRPr lang="en-US" dirty="0"/>
          </a:p>
        </p:txBody>
      </p:sp>
      <p:sp>
        <p:nvSpPr>
          <p:cNvPr id="24" name="Line 17"/>
          <p:cNvSpPr>
            <a:spLocks noChangeShapeType="1"/>
          </p:cNvSpPr>
          <p:nvPr/>
        </p:nvSpPr>
        <p:spPr bwMode="auto">
          <a:xfrm flipV="1">
            <a:off x="5663482" y="3848451"/>
            <a:ext cx="0" cy="236538"/>
          </a:xfrm>
          <a:prstGeom prst="line">
            <a:avLst/>
          </a:prstGeom>
          <a:noFill/>
          <a:ln w="9525">
            <a:solidFill>
              <a:schemeClr val="bg1"/>
            </a:solidFill>
            <a:round/>
            <a:headEnd/>
            <a:tailEnd type="triangle" w="med" len="med"/>
          </a:ln>
        </p:spPr>
        <p:txBody>
          <a:bodyPr lIns="91431" tIns="45715" rIns="91431" bIns="45715" anchor="ctr"/>
          <a:lstStyle/>
          <a:p>
            <a:endParaRPr lang="en-US" dirty="0"/>
          </a:p>
        </p:txBody>
      </p:sp>
      <p:grpSp>
        <p:nvGrpSpPr>
          <p:cNvPr id="25" name="Group 26"/>
          <p:cNvGrpSpPr>
            <a:grpSpLocks/>
          </p:cNvGrpSpPr>
          <p:nvPr/>
        </p:nvGrpSpPr>
        <p:grpSpPr bwMode="auto">
          <a:xfrm>
            <a:off x="6965232" y="3826226"/>
            <a:ext cx="466725" cy="280988"/>
            <a:chOff x="4962" y="2832"/>
            <a:chExt cx="318" cy="177"/>
          </a:xfrm>
        </p:grpSpPr>
        <p:sp>
          <p:nvSpPr>
            <p:cNvPr id="26" name="Rectangle 22"/>
            <p:cNvSpPr>
              <a:spLocks noChangeArrowheads="1"/>
            </p:cNvSpPr>
            <p:nvPr/>
          </p:nvSpPr>
          <p:spPr bwMode="auto">
            <a:xfrm>
              <a:off x="4962" y="2832"/>
              <a:ext cx="318" cy="177"/>
            </a:xfrm>
            <a:prstGeom prst="rect">
              <a:avLst/>
            </a:prstGeom>
            <a:solidFill>
              <a:schemeClr val="bg2"/>
            </a:solidFill>
            <a:ln w="9525">
              <a:noFill/>
              <a:miter lim="800000"/>
              <a:headEnd/>
              <a:tailEnd/>
            </a:ln>
          </p:spPr>
          <p:txBody>
            <a:bodyPr wrap="none" lIns="91431" tIns="45715" rIns="91431" bIns="45715" anchor="ctr"/>
            <a:lstStyle/>
            <a:p>
              <a:endParaRPr lang="fr-CA" dirty="0"/>
            </a:p>
          </p:txBody>
        </p:sp>
        <p:sp>
          <p:nvSpPr>
            <p:cNvPr id="27" name="Rectangle 25"/>
            <p:cNvSpPr>
              <a:spLocks noChangeArrowheads="1"/>
            </p:cNvSpPr>
            <p:nvPr/>
          </p:nvSpPr>
          <p:spPr bwMode="auto">
            <a:xfrm>
              <a:off x="4962" y="2832"/>
              <a:ext cx="318" cy="11"/>
            </a:xfrm>
            <a:prstGeom prst="rect">
              <a:avLst/>
            </a:prstGeom>
            <a:solidFill>
              <a:srgbClr val="FF9900"/>
            </a:solidFill>
            <a:ln w="9525">
              <a:noFill/>
              <a:miter lim="800000"/>
              <a:headEnd/>
              <a:tailEnd/>
            </a:ln>
          </p:spPr>
          <p:txBody>
            <a:bodyPr wrap="none" lIns="91431" tIns="45715" rIns="91431" bIns="45715" anchor="ctr"/>
            <a:lstStyle/>
            <a:p>
              <a:endParaRPr lang="fr-CA" dirty="0"/>
            </a:p>
          </p:txBody>
        </p:sp>
      </p:grpSp>
      <p:sp>
        <p:nvSpPr>
          <p:cNvPr id="28" name="Rectangle 24"/>
          <p:cNvSpPr>
            <a:spLocks noChangeArrowheads="1"/>
          </p:cNvSpPr>
          <p:nvPr/>
        </p:nvSpPr>
        <p:spPr bwMode="auto">
          <a:xfrm>
            <a:off x="6965232" y="4296126"/>
            <a:ext cx="466725" cy="17463"/>
          </a:xfrm>
          <a:prstGeom prst="rect">
            <a:avLst/>
          </a:prstGeom>
          <a:solidFill>
            <a:srgbClr val="FF9900"/>
          </a:solidFill>
          <a:ln w="9525">
            <a:noFill/>
            <a:miter lim="800000"/>
            <a:headEnd/>
            <a:tailEnd/>
          </a:ln>
        </p:spPr>
        <p:txBody>
          <a:bodyPr wrap="none" lIns="91431" tIns="45715" rIns="91431" bIns="45715" anchor="ctr"/>
          <a:lstStyle/>
          <a:p>
            <a:endParaRPr lang="fr-CA" dirty="0"/>
          </a:p>
        </p:txBody>
      </p:sp>
      <p:graphicFrame>
        <p:nvGraphicFramePr>
          <p:cNvPr id="29" name="Object 3"/>
          <p:cNvGraphicFramePr>
            <a:graphicFrameLocks noChangeAspect="1"/>
          </p:cNvGraphicFramePr>
          <p:nvPr/>
        </p:nvGraphicFramePr>
        <p:xfrm>
          <a:off x="1439144" y="1673576"/>
          <a:ext cx="5975350" cy="3621088"/>
        </p:xfrm>
        <a:graphic>
          <a:graphicData uri="http://schemas.openxmlformats.org/presentationml/2006/ole">
            <mc:AlternateContent xmlns:mc="http://schemas.openxmlformats.org/markup-compatibility/2006">
              <mc:Choice xmlns:v="urn:schemas-microsoft-com:vml" Requires="v">
                <p:oleObj name="Visio" r:id="rId4" imgW="4747501" imgH="2710851" progId="">
                  <p:embed/>
                </p:oleObj>
              </mc:Choice>
              <mc:Fallback>
                <p:oleObj name="Visio" r:id="rId4" imgW="4747501" imgH="2710851" progId="">
                  <p:embed/>
                  <p:pic>
                    <p:nvPicPr>
                      <p:cNvPr id="29"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39144" y="1673576"/>
                        <a:ext cx="5975350" cy="36210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0" name="Line 19"/>
          <p:cNvSpPr>
            <a:spLocks noChangeShapeType="1"/>
          </p:cNvSpPr>
          <p:nvPr/>
        </p:nvSpPr>
        <p:spPr bwMode="auto">
          <a:xfrm>
            <a:off x="3801344" y="3835751"/>
            <a:ext cx="0" cy="723900"/>
          </a:xfrm>
          <a:prstGeom prst="line">
            <a:avLst/>
          </a:prstGeom>
          <a:noFill/>
          <a:ln w="6350">
            <a:solidFill>
              <a:schemeClr val="bg1"/>
            </a:solidFill>
            <a:prstDash val="dash"/>
            <a:round/>
            <a:headEnd/>
            <a:tailEnd/>
          </a:ln>
        </p:spPr>
        <p:txBody>
          <a:bodyPr lIns="91431" tIns="45715" rIns="91431" bIns="45715" anchor="ctr"/>
          <a:lstStyle/>
          <a:p>
            <a:endParaRPr lang="en-US" dirty="0"/>
          </a:p>
        </p:txBody>
      </p:sp>
      <p:pic>
        <p:nvPicPr>
          <p:cNvPr id="17" name="Picture 11" descr="Interferometry technique.jpg"/>
          <p:cNvPicPr>
            <a:picLocks/>
          </p:cNvPicPr>
          <p:nvPr/>
        </p:nvPicPr>
        <p:blipFill>
          <a:blip r:embed="rId6" cstate="print"/>
          <a:srcRect/>
          <a:stretch>
            <a:fillRect/>
          </a:stretch>
        </p:blipFill>
        <p:spPr bwMode="auto">
          <a:xfrm>
            <a:off x="1008000" y="1368000"/>
            <a:ext cx="7200000" cy="4680000"/>
          </a:xfrm>
          <a:prstGeom prst="rect">
            <a:avLst/>
          </a:prstGeom>
          <a:noFill/>
          <a:ln w="25400">
            <a:solidFill>
              <a:schemeClr val="accent6">
                <a:lumMod val="75000"/>
              </a:schemeClr>
            </a:solidFill>
            <a:miter lim="800000"/>
            <a:headEnd/>
            <a:tailEnd/>
          </a:ln>
        </p:spPr>
      </p:pic>
      <p:sp>
        <p:nvSpPr>
          <p:cNvPr id="3" name="テキスト ボックス 2"/>
          <p:cNvSpPr txBox="1"/>
          <p:nvPr/>
        </p:nvSpPr>
        <p:spPr>
          <a:xfrm>
            <a:off x="1475656" y="1371545"/>
            <a:ext cx="2348934" cy="307777"/>
          </a:xfrm>
          <a:prstGeom prst="rect">
            <a:avLst/>
          </a:prstGeom>
          <a:solidFill>
            <a:schemeClr val="bg1"/>
          </a:solidFill>
        </p:spPr>
        <p:txBody>
          <a:bodyPr wrap="square" rtlCol="0" anchor="b">
            <a:spAutoFit/>
          </a:bodyPr>
          <a:lstStyle/>
          <a:p>
            <a:pPr algn="ctr"/>
            <a:r>
              <a:rPr kumimoji="1" lang="ja-JP" altLang="en-US" sz="1400" b="1" dirty="0"/>
              <a:t>トランスデューサ</a:t>
            </a:r>
          </a:p>
        </p:txBody>
      </p:sp>
      <p:sp>
        <p:nvSpPr>
          <p:cNvPr id="32" name="テキスト ボックス 31"/>
          <p:cNvSpPr txBox="1"/>
          <p:nvPr/>
        </p:nvSpPr>
        <p:spPr>
          <a:xfrm>
            <a:off x="4790168" y="1410691"/>
            <a:ext cx="2348934" cy="307777"/>
          </a:xfrm>
          <a:prstGeom prst="rect">
            <a:avLst/>
          </a:prstGeom>
          <a:solidFill>
            <a:schemeClr val="bg1"/>
          </a:solidFill>
        </p:spPr>
        <p:txBody>
          <a:bodyPr wrap="square" rtlCol="0" anchor="b">
            <a:spAutoFit/>
          </a:bodyPr>
          <a:lstStyle/>
          <a:p>
            <a:pPr algn="ctr"/>
            <a:r>
              <a:rPr kumimoji="1" lang="ja-JP" altLang="en-US" sz="1400" b="1" dirty="0"/>
              <a:t>シグナルコンディショナ</a:t>
            </a:r>
          </a:p>
        </p:txBody>
      </p:sp>
      <p:sp>
        <p:nvSpPr>
          <p:cNvPr id="33" name="テキスト ボックス 32"/>
          <p:cNvSpPr txBox="1"/>
          <p:nvPr/>
        </p:nvSpPr>
        <p:spPr>
          <a:xfrm>
            <a:off x="1835696" y="2652301"/>
            <a:ext cx="1368152" cy="230832"/>
          </a:xfrm>
          <a:prstGeom prst="rect">
            <a:avLst/>
          </a:prstGeom>
          <a:solidFill>
            <a:schemeClr val="bg1"/>
          </a:solidFill>
        </p:spPr>
        <p:txBody>
          <a:bodyPr wrap="square" rtlCol="0" anchor="b">
            <a:spAutoFit/>
          </a:bodyPr>
          <a:lstStyle/>
          <a:p>
            <a:pPr algn="ctr"/>
            <a:r>
              <a:rPr kumimoji="1" lang="ja-JP" altLang="en-US" sz="900" b="1" dirty="0"/>
              <a:t>センシング干渉計</a:t>
            </a:r>
          </a:p>
        </p:txBody>
      </p:sp>
      <p:sp>
        <p:nvSpPr>
          <p:cNvPr id="34" name="テキスト ボックス 33"/>
          <p:cNvSpPr txBox="1"/>
          <p:nvPr/>
        </p:nvSpPr>
        <p:spPr>
          <a:xfrm>
            <a:off x="2599209" y="3342184"/>
            <a:ext cx="1224136" cy="230832"/>
          </a:xfrm>
          <a:prstGeom prst="rect">
            <a:avLst/>
          </a:prstGeom>
          <a:solidFill>
            <a:schemeClr val="bg1"/>
          </a:solidFill>
        </p:spPr>
        <p:txBody>
          <a:bodyPr wrap="square" rtlCol="0" anchor="b">
            <a:spAutoFit/>
          </a:bodyPr>
          <a:lstStyle/>
          <a:p>
            <a:pPr algn="ctr"/>
            <a:r>
              <a:rPr kumimoji="1" lang="ja-JP" altLang="en-US" sz="900" b="1" dirty="0"/>
              <a:t>光ファイバケーブル</a:t>
            </a:r>
          </a:p>
        </p:txBody>
      </p:sp>
      <p:sp>
        <p:nvSpPr>
          <p:cNvPr id="35" name="テキスト ボックス 34"/>
          <p:cNvSpPr txBox="1"/>
          <p:nvPr/>
        </p:nvSpPr>
        <p:spPr>
          <a:xfrm>
            <a:off x="1763688" y="3675802"/>
            <a:ext cx="1495774" cy="369332"/>
          </a:xfrm>
          <a:prstGeom prst="rect">
            <a:avLst/>
          </a:prstGeom>
          <a:solidFill>
            <a:schemeClr val="bg1"/>
          </a:solidFill>
        </p:spPr>
        <p:txBody>
          <a:bodyPr wrap="square" rtlCol="0" anchor="b">
            <a:spAutoFit/>
          </a:bodyPr>
          <a:lstStyle/>
          <a:p>
            <a:r>
              <a:rPr kumimoji="1" lang="ja-JP" altLang="en-US" sz="900" b="1" dirty="0"/>
              <a:t>センシング干渉計の</a:t>
            </a:r>
            <a:endParaRPr kumimoji="1" lang="en-US" altLang="ja-JP" sz="900" b="1" dirty="0"/>
          </a:p>
          <a:p>
            <a:r>
              <a:rPr kumimoji="1" lang="ja-JP" altLang="en-US" sz="900" b="1" dirty="0"/>
              <a:t>光路長差 </a:t>
            </a:r>
            <a:r>
              <a:rPr kumimoji="1" lang="en-US" altLang="ja-JP" sz="900" b="1" i="1" dirty="0">
                <a:latin typeface="Times New Roman" panose="02020603050405020304" pitchFamily="18" charset="0"/>
                <a:cs typeface="Times New Roman" panose="02020603050405020304" pitchFamily="18" charset="0"/>
              </a:rPr>
              <a:t>δ</a:t>
            </a:r>
            <a:r>
              <a:rPr kumimoji="1" lang="en-US" altLang="ja-JP" sz="900" b="1" i="1" baseline="-25000" dirty="0">
                <a:latin typeface="Times New Roman" panose="02020603050405020304" pitchFamily="18" charset="0"/>
                <a:cs typeface="Times New Roman" panose="02020603050405020304" pitchFamily="18" charset="0"/>
              </a:rPr>
              <a:t>s</a:t>
            </a:r>
            <a:r>
              <a:rPr kumimoji="1" lang="en-US" altLang="ja-JP" sz="900" b="1" i="1" dirty="0">
                <a:latin typeface="Times New Roman" panose="02020603050405020304" pitchFamily="18" charset="0"/>
                <a:cs typeface="Times New Roman" panose="02020603050405020304" pitchFamily="18" charset="0"/>
              </a:rPr>
              <a:t>=2</a:t>
            </a:r>
            <a:r>
              <a:rPr kumimoji="1" lang="ja-JP" altLang="en-US" sz="900" b="1" dirty="0">
                <a:latin typeface="Times New Roman" panose="02020603050405020304" pitchFamily="18" charset="0"/>
                <a:cs typeface="Times New Roman" panose="02020603050405020304" pitchFamily="18" charset="0"/>
              </a:rPr>
              <a:t>⊿</a:t>
            </a:r>
            <a:r>
              <a:rPr kumimoji="1" lang="en-US" altLang="ja-JP" sz="900" b="1" i="1" dirty="0">
                <a:latin typeface="Times New Roman" panose="02020603050405020304" pitchFamily="18" charset="0"/>
                <a:cs typeface="Times New Roman" panose="02020603050405020304" pitchFamily="18" charset="0"/>
              </a:rPr>
              <a:t>L</a:t>
            </a:r>
            <a:r>
              <a:rPr kumimoji="1" lang="en-US" altLang="ja-JP" sz="900" b="1" i="1" baseline="-25000" dirty="0">
                <a:latin typeface="Times New Roman" panose="02020603050405020304" pitchFamily="18" charset="0"/>
                <a:cs typeface="Times New Roman" panose="02020603050405020304" pitchFamily="18" charset="0"/>
              </a:rPr>
              <a:t>s</a:t>
            </a:r>
            <a:endParaRPr kumimoji="1" lang="ja-JP" altLang="en-US" sz="900" b="1" i="1" baseline="-25000" dirty="0">
              <a:latin typeface="Times New Roman" panose="02020603050405020304" pitchFamily="18" charset="0"/>
              <a:cs typeface="Times New Roman" panose="02020603050405020304" pitchFamily="18" charset="0"/>
            </a:endParaRPr>
          </a:p>
        </p:txBody>
      </p:sp>
      <p:sp>
        <p:nvSpPr>
          <p:cNvPr id="36" name="テキスト ボックス 35"/>
          <p:cNvSpPr txBox="1"/>
          <p:nvPr/>
        </p:nvSpPr>
        <p:spPr>
          <a:xfrm>
            <a:off x="4067944" y="2804701"/>
            <a:ext cx="1368152" cy="230832"/>
          </a:xfrm>
          <a:prstGeom prst="rect">
            <a:avLst/>
          </a:prstGeom>
          <a:solidFill>
            <a:schemeClr val="bg1"/>
          </a:solidFill>
        </p:spPr>
        <p:txBody>
          <a:bodyPr wrap="square" rtlCol="0" anchor="b">
            <a:spAutoFit/>
          </a:bodyPr>
          <a:lstStyle/>
          <a:p>
            <a:pPr algn="ctr"/>
            <a:r>
              <a:rPr kumimoji="1" lang="ja-JP" altLang="en-US" sz="900" b="1" dirty="0"/>
              <a:t>光ファイバカプラ</a:t>
            </a:r>
          </a:p>
        </p:txBody>
      </p:sp>
      <p:sp>
        <p:nvSpPr>
          <p:cNvPr id="37" name="テキスト ボックス 36"/>
          <p:cNvSpPr txBox="1"/>
          <p:nvPr/>
        </p:nvSpPr>
        <p:spPr>
          <a:xfrm>
            <a:off x="5859066" y="2804008"/>
            <a:ext cx="801166" cy="230832"/>
          </a:xfrm>
          <a:prstGeom prst="rect">
            <a:avLst/>
          </a:prstGeom>
          <a:solidFill>
            <a:schemeClr val="bg1"/>
          </a:solidFill>
        </p:spPr>
        <p:txBody>
          <a:bodyPr wrap="square" rtlCol="0" anchor="b">
            <a:spAutoFit/>
          </a:bodyPr>
          <a:lstStyle/>
          <a:p>
            <a:pPr algn="ctr"/>
            <a:r>
              <a:rPr kumimoji="1" lang="ja-JP" altLang="en-US" sz="900" b="1" dirty="0"/>
              <a:t>光源</a:t>
            </a:r>
          </a:p>
        </p:txBody>
      </p:sp>
      <p:sp>
        <p:nvSpPr>
          <p:cNvPr id="38" name="テキスト ボックス 37"/>
          <p:cNvSpPr txBox="1"/>
          <p:nvPr/>
        </p:nvSpPr>
        <p:spPr>
          <a:xfrm>
            <a:off x="4261288" y="3406501"/>
            <a:ext cx="893600" cy="230832"/>
          </a:xfrm>
          <a:prstGeom prst="rect">
            <a:avLst/>
          </a:prstGeom>
          <a:solidFill>
            <a:schemeClr val="bg1"/>
          </a:solidFill>
        </p:spPr>
        <p:txBody>
          <a:bodyPr wrap="square" rtlCol="0" anchor="b">
            <a:spAutoFit/>
          </a:bodyPr>
          <a:lstStyle/>
          <a:p>
            <a:pPr algn="r"/>
            <a:r>
              <a:rPr kumimoji="1" lang="ja-JP" altLang="en-US" sz="900" b="1" dirty="0"/>
              <a:t>直線偏光子</a:t>
            </a:r>
          </a:p>
        </p:txBody>
      </p:sp>
      <p:sp>
        <p:nvSpPr>
          <p:cNvPr id="40" name="テキスト ボックス 39"/>
          <p:cNvSpPr txBox="1"/>
          <p:nvPr/>
        </p:nvSpPr>
        <p:spPr>
          <a:xfrm>
            <a:off x="6965232" y="3590741"/>
            <a:ext cx="277704" cy="215444"/>
          </a:xfrm>
          <a:prstGeom prst="rect">
            <a:avLst/>
          </a:prstGeom>
          <a:solidFill>
            <a:schemeClr val="bg1"/>
          </a:solidFill>
        </p:spPr>
        <p:txBody>
          <a:bodyPr wrap="square" rtlCol="0" anchor="b">
            <a:spAutoFit/>
          </a:bodyPr>
          <a:lstStyle/>
          <a:p>
            <a:pPr algn="r"/>
            <a:endParaRPr kumimoji="1" lang="ja-JP" altLang="en-US" sz="800" b="1" dirty="0"/>
          </a:p>
        </p:txBody>
      </p:sp>
      <p:sp>
        <p:nvSpPr>
          <p:cNvPr id="39" name="テキスト ボックス 38"/>
          <p:cNvSpPr txBox="1"/>
          <p:nvPr/>
        </p:nvSpPr>
        <p:spPr>
          <a:xfrm>
            <a:off x="6126672" y="3501008"/>
            <a:ext cx="893600" cy="230832"/>
          </a:xfrm>
          <a:prstGeom prst="rect">
            <a:avLst/>
          </a:prstGeom>
          <a:solidFill>
            <a:schemeClr val="bg1"/>
          </a:solidFill>
        </p:spPr>
        <p:txBody>
          <a:bodyPr wrap="square" rtlCol="0" anchor="b">
            <a:spAutoFit/>
          </a:bodyPr>
          <a:lstStyle/>
          <a:p>
            <a:pPr algn="r"/>
            <a:r>
              <a:rPr kumimoji="1" lang="ja-JP" altLang="en-US" sz="900" b="1" dirty="0"/>
              <a:t>拡大光学系</a:t>
            </a:r>
          </a:p>
        </p:txBody>
      </p:sp>
      <p:sp>
        <p:nvSpPr>
          <p:cNvPr id="41" name="テキスト ボックス 40"/>
          <p:cNvSpPr txBox="1"/>
          <p:nvPr/>
        </p:nvSpPr>
        <p:spPr>
          <a:xfrm>
            <a:off x="7062776" y="4941168"/>
            <a:ext cx="893600" cy="369332"/>
          </a:xfrm>
          <a:prstGeom prst="rect">
            <a:avLst/>
          </a:prstGeom>
          <a:solidFill>
            <a:schemeClr val="bg1"/>
          </a:solidFill>
        </p:spPr>
        <p:txBody>
          <a:bodyPr wrap="square" rtlCol="0" anchor="b">
            <a:spAutoFit/>
          </a:bodyPr>
          <a:lstStyle/>
          <a:p>
            <a:r>
              <a:rPr kumimoji="1" lang="ja-JP" altLang="en-US" sz="900" b="1" dirty="0"/>
              <a:t>リードアウト</a:t>
            </a:r>
            <a:endParaRPr kumimoji="1" lang="en-US" altLang="ja-JP" sz="900" b="1" dirty="0"/>
          </a:p>
          <a:p>
            <a:r>
              <a:rPr kumimoji="1" lang="ja-JP" altLang="en-US" sz="900" b="1" dirty="0"/>
              <a:t>干渉計</a:t>
            </a:r>
          </a:p>
        </p:txBody>
      </p:sp>
      <p:sp>
        <p:nvSpPr>
          <p:cNvPr id="42" name="テキスト ボックス 41"/>
          <p:cNvSpPr txBox="1"/>
          <p:nvPr/>
        </p:nvSpPr>
        <p:spPr>
          <a:xfrm>
            <a:off x="5605298" y="5301208"/>
            <a:ext cx="1558990" cy="369332"/>
          </a:xfrm>
          <a:prstGeom prst="rect">
            <a:avLst/>
          </a:prstGeom>
          <a:solidFill>
            <a:schemeClr val="bg1"/>
          </a:solidFill>
        </p:spPr>
        <p:txBody>
          <a:bodyPr wrap="square" rtlCol="0" anchor="b">
            <a:spAutoFit/>
          </a:bodyPr>
          <a:lstStyle/>
          <a:p>
            <a:r>
              <a:rPr kumimoji="1" lang="ja-JP" altLang="en-US" sz="900" b="1" dirty="0"/>
              <a:t>リードアウト干渉計の</a:t>
            </a:r>
            <a:endParaRPr kumimoji="1" lang="en-US" altLang="ja-JP" sz="900" b="1" dirty="0"/>
          </a:p>
          <a:p>
            <a:r>
              <a:rPr kumimoji="1" lang="ja-JP" altLang="en-US" sz="900" b="1" dirty="0"/>
              <a:t>光路長差 </a:t>
            </a:r>
            <a:r>
              <a:rPr kumimoji="1" lang="en-US" altLang="ja-JP" sz="900" b="1" i="1" dirty="0">
                <a:latin typeface="Times New Roman" panose="02020603050405020304" pitchFamily="18" charset="0"/>
                <a:cs typeface="Times New Roman" panose="02020603050405020304" pitchFamily="18" charset="0"/>
              </a:rPr>
              <a:t>δ</a:t>
            </a:r>
            <a:r>
              <a:rPr kumimoji="1" lang="en-US" altLang="ja-JP" sz="900" b="1" i="1" baseline="-25000" dirty="0">
                <a:latin typeface="Times New Roman" panose="02020603050405020304" pitchFamily="18" charset="0"/>
                <a:cs typeface="Times New Roman" panose="02020603050405020304" pitchFamily="18" charset="0"/>
              </a:rPr>
              <a:t>r</a:t>
            </a:r>
            <a:r>
              <a:rPr kumimoji="1" lang="en-US" altLang="ja-JP" sz="900" b="1" i="1" dirty="0">
                <a:latin typeface="Times New Roman" panose="02020603050405020304" pitchFamily="18" charset="0"/>
                <a:cs typeface="Times New Roman" panose="02020603050405020304" pitchFamily="18" charset="0"/>
              </a:rPr>
              <a:t>=</a:t>
            </a:r>
            <a:r>
              <a:rPr kumimoji="1" lang="en-US" altLang="ja-JP" sz="900" b="1" i="1" dirty="0" err="1">
                <a:latin typeface="Times New Roman" panose="02020603050405020304" pitchFamily="18" charset="0"/>
                <a:cs typeface="Times New Roman" panose="02020603050405020304" pitchFamily="18" charset="0"/>
              </a:rPr>
              <a:t>Bd</a:t>
            </a:r>
            <a:r>
              <a:rPr kumimoji="1" lang="en-US" altLang="ja-JP" sz="900" b="1" i="1" dirty="0">
                <a:latin typeface="Times New Roman" panose="02020603050405020304" pitchFamily="18" charset="0"/>
                <a:cs typeface="Times New Roman" panose="02020603050405020304" pitchFamily="18" charset="0"/>
              </a:rPr>
              <a:t>(x)</a:t>
            </a:r>
            <a:endParaRPr kumimoji="1" lang="ja-JP" altLang="en-US" sz="900" b="1" i="1" dirty="0">
              <a:latin typeface="Times New Roman" panose="02020603050405020304" pitchFamily="18" charset="0"/>
              <a:cs typeface="Times New Roman" panose="02020603050405020304" pitchFamily="18" charset="0"/>
            </a:endParaRPr>
          </a:p>
        </p:txBody>
      </p:sp>
      <p:sp>
        <p:nvSpPr>
          <p:cNvPr id="43" name="テキスト ボックス 42"/>
          <p:cNvSpPr txBox="1"/>
          <p:nvPr/>
        </p:nvSpPr>
        <p:spPr>
          <a:xfrm>
            <a:off x="4788024" y="5486455"/>
            <a:ext cx="817274" cy="338554"/>
          </a:xfrm>
          <a:prstGeom prst="rect">
            <a:avLst/>
          </a:prstGeom>
          <a:solidFill>
            <a:schemeClr val="bg1"/>
          </a:solidFill>
        </p:spPr>
        <p:txBody>
          <a:bodyPr wrap="square" rtlCol="0" anchor="b">
            <a:spAutoFit/>
          </a:bodyPr>
          <a:lstStyle/>
          <a:p>
            <a:r>
              <a:rPr kumimoji="1" lang="ja-JP" altLang="en-US" sz="800" b="1" dirty="0">
                <a:latin typeface="Times New Roman" panose="02020603050405020304" pitchFamily="18" charset="0"/>
                <a:cs typeface="Times New Roman" panose="02020603050405020304" pitchFamily="18" charset="0"/>
              </a:rPr>
              <a:t>リニアイ</a:t>
            </a:r>
            <a:endParaRPr kumimoji="1" lang="en-US" altLang="ja-JP" sz="800" b="1" dirty="0">
              <a:latin typeface="Times New Roman" panose="02020603050405020304" pitchFamily="18" charset="0"/>
              <a:cs typeface="Times New Roman" panose="02020603050405020304" pitchFamily="18" charset="0"/>
            </a:endParaRPr>
          </a:p>
          <a:p>
            <a:r>
              <a:rPr kumimoji="1" lang="ja-JP" altLang="en-US" sz="800" b="1" dirty="0">
                <a:latin typeface="Times New Roman" panose="02020603050405020304" pitchFamily="18" charset="0"/>
                <a:cs typeface="Times New Roman" panose="02020603050405020304" pitchFamily="18" charset="0"/>
              </a:rPr>
              <a:t>メージセンサ</a:t>
            </a:r>
          </a:p>
        </p:txBody>
      </p:sp>
      <p:sp>
        <p:nvSpPr>
          <p:cNvPr id="44" name="テキスト ボックス 43"/>
          <p:cNvSpPr txBox="1"/>
          <p:nvPr/>
        </p:nvSpPr>
        <p:spPr>
          <a:xfrm>
            <a:off x="5528576" y="5620598"/>
            <a:ext cx="166732" cy="184666"/>
          </a:xfrm>
          <a:prstGeom prst="rect">
            <a:avLst/>
          </a:prstGeom>
          <a:solidFill>
            <a:schemeClr val="bg1"/>
          </a:solidFill>
        </p:spPr>
        <p:txBody>
          <a:bodyPr wrap="square" rtlCol="0" anchor="b">
            <a:spAutoFit/>
          </a:bodyPr>
          <a:lstStyle/>
          <a:p>
            <a:pPr algn="ctr"/>
            <a:endParaRPr kumimoji="1" lang="ja-JP" altLang="en-US" sz="600" b="1" dirty="0"/>
          </a:p>
        </p:txBody>
      </p:sp>
      <p:sp>
        <p:nvSpPr>
          <p:cNvPr id="4" name="テキスト ボックス 3"/>
          <p:cNvSpPr txBox="1"/>
          <p:nvPr/>
        </p:nvSpPr>
        <p:spPr>
          <a:xfrm rot="5400000">
            <a:off x="3526837" y="4797882"/>
            <a:ext cx="1645431" cy="369332"/>
          </a:xfrm>
          <a:prstGeom prst="rect">
            <a:avLst/>
          </a:prstGeom>
          <a:solidFill>
            <a:schemeClr val="accent6"/>
          </a:solidFill>
        </p:spPr>
        <p:txBody>
          <a:bodyPr wrap="square" rtlCol="0">
            <a:spAutoFit/>
          </a:bodyPr>
          <a:lstStyle/>
          <a:p>
            <a:pPr algn="ctr"/>
            <a:r>
              <a:rPr kumimoji="1" lang="ja-JP" altLang="en-US" sz="900" b="1" dirty="0"/>
              <a:t>信号処理ユニットと</a:t>
            </a:r>
            <a:endParaRPr kumimoji="1" lang="en-US" altLang="ja-JP" sz="900" b="1" dirty="0"/>
          </a:p>
          <a:p>
            <a:pPr algn="ctr"/>
            <a:r>
              <a:rPr kumimoji="1" lang="ja-JP" altLang="en-US" sz="900" b="1" dirty="0"/>
              <a:t>出力インターフェースユニット</a:t>
            </a:r>
          </a:p>
        </p:txBody>
      </p:sp>
    </p:spTree>
    <p:extLst>
      <p:ext uri="{BB962C8B-B14F-4D97-AF65-F5344CB8AC3E}">
        <p14:creationId xmlns:p14="http://schemas.microsoft.com/office/powerpoint/2010/main" val="38245424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p:cNvSpPr/>
          <p:nvPr/>
        </p:nvSpPr>
        <p:spPr>
          <a:xfrm>
            <a:off x="1187624" y="1457552"/>
            <a:ext cx="6768752" cy="43924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p:txBody>
          <a:bodyPr>
            <a:normAutofit fontScale="90000"/>
          </a:bodyPr>
          <a:lstStyle/>
          <a:p>
            <a:r>
              <a:rPr lang="en-US" altLang="ja-JP" dirty="0" err="1"/>
              <a:t>WLPI</a:t>
            </a:r>
            <a:r>
              <a:rPr lang="en-US" altLang="ja-JP" dirty="0"/>
              <a:t> </a:t>
            </a:r>
            <a:r>
              <a:rPr lang="ja-JP" altLang="en-US" dirty="0"/>
              <a:t>（</a:t>
            </a:r>
            <a:r>
              <a:rPr lang="en-US" altLang="ja-JP" dirty="0"/>
              <a:t>White Light Polarized Interferometry</a:t>
            </a:r>
            <a:r>
              <a:rPr lang="ja-JP" altLang="en-US" dirty="0"/>
              <a:t>）の概要</a:t>
            </a:r>
            <a:endParaRPr lang="en-US" dirty="0"/>
          </a:p>
        </p:txBody>
      </p:sp>
      <p:sp>
        <p:nvSpPr>
          <p:cNvPr id="19" name="Rectangle 18"/>
          <p:cNvSpPr/>
          <p:nvPr/>
        </p:nvSpPr>
        <p:spPr>
          <a:xfrm>
            <a:off x="1610594" y="1695801"/>
            <a:ext cx="6015038" cy="3860800"/>
          </a:xfrm>
          <a:prstGeom prst="re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CA" dirty="0"/>
          </a:p>
        </p:txBody>
      </p:sp>
      <p:graphicFrame>
        <p:nvGraphicFramePr>
          <p:cNvPr id="20" name="Object 2"/>
          <p:cNvGraphicFramePr>
            <a:graphicFrameLocks noGrp="1" noChangeAspect="1"/>
          </p:cNvGraphicFramePr>
          <p:nvPr>
            <p:ph sz="half" idx="1"/>
          </p:nvPr>
        </p:nvGraphicFramePr>
        <p:xfrm>
          <a:off x="3088557" y="4704114"/>
          <a:ext cx="1416050" cy="417512"/>
        </p:xfrm>
        <a:graphic>
          <a:graphicData uri="http://schemas.openxmlformats.org/presentationml/2006/ole">
            <mc:AlternateContent xmlns:mc="http://schemas.openxmlformats.org/markup-compatibility/2006">
              <mc:Choice xmlns:v="urn:schemas-microsoft-com:vml" Requires="v">
                <p:oleObj name="Visio" r:id="rId2" imgW="1564234" imgH="425501" progId="">
                  <p:embed/>
                </p:oleObj>
              </mc:Choice>
              <mc:Fallback>
                <p:oleObj name="Visio" r:id="rId2" imgW="1564234" imgH="425501" progId="">
                  <p:embed/>
                  <p:pic>
                    <p:nvPicPr>
                      <p:cNvPr id="20" name="Object 2"/>
                      <p:cNvPicPr>
                        <a:picLocks noGrp="1"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88557" y="4704114"/>
                        <a:ext cx="1416050" cy="417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1" name="Line 18"/>
          <p:cNvSpPr>
            <a:spLocks noChangeShapeType="1"/>
          </p:cNvSpPr>
          <p:nvPr/>
        </p:nvSpPr>
        <p:spPr bwMode="auto">
          <a:xfrm>
            <a:off x="3633069" y="3829401"/>
            <a:ext cx="3332163" cy="0"/>
          </a:xfrm>
          <a:prstGeom prst="line">
            <a:avLst/>
          </a:prstGeom>
          <a:noFill/>
          <a:ln w="6350">
            <a:solidFill>
              <a:schemeClr val="bg1"/>
            </a:solidFill>
            <a:prstDash val="dash"/>
            <a:round/>
            <a:headEnd/>
            <a:tailEnd/>
          </a:ln>
        </p:spPr>
        <p:txBody>
          <a:bodyPr lIns="91431" tIns="45715" rIns="91431" bIns="45715" anchor="ctr"/>
          <a:lstStyle/>
          <a:p>
            <a:endParaRPr lang="en-US" dirty="0"/>
          </a:p>
        </p:txBody>
      </p:sp>
      <p:sp>
        <p:nvSpPr>
          <p:cNvPr id="22" name="Rectangle 21"/>
          <p:cNvSpPr>
            <a:spLocks noChangeArrowheads="1"/>
          </p:cNvSpPr>
          <p:nvPr/>
        </p:nvSpPr>
        <p:spPr bwMode="auto">
          <a:xfrm>
            <a:off x="6965232" y="4015139"/>
            <a:ext cx="466725" cy="280987"/>
          </a:xfrm>
          <a:prstGeom prst="rect">
            <a:avLst/>
          </a:prstGeom>
          <a:solidFill>
            <a:schemeClr val="bg2"/>
          </a:solidFill>
          <a:ln w="9525">
            <a:noFill/>
            <a:miter lim="800000"/>
            <a:headEnd/>
            <a:tailEnd/>
          </a:ln>
        </p:spPr>
        <p:txBody>
          <a:bodyPr wrap="none" lIns="91431" tIns="45715" rIns="91431" bIns="45715" anchor="ctr"/>
          <a:lstStyle/>
          <a:p>
            <a:endParaRPr lang="fr-CA" dirty="0"/>
          </a:p>
        </p:txBody>
      </p:sp>
      <p:sp>
        <p:nvSpPr>
          <p:cNvPr id="23" name="Line 15"/>
          <p:cNvSpPr>
            <a:spLocks noChangeShapeType="1"/>
          </p:cNvSpPr>
          <p:nvPr/>
        </p:nvSpPr>
        <p:spPr bwMode="auto">
          <a:xfrm>
            <a:off x="5663482" y="4077051"/>
            <a:ext cx="0" cy="219075"/>
          </a:xfrm>
          <a:prstGeom prst="line">
            <a:avLst/>
          </a:prstGeom>
          <a:noFill/>
          <a:ln w="9525">
            <a:solidFill>
              <a:schemeClr val="bg1"/>
            </a:solidFill>
            <a:round/>
            <a:headEnd/>
            <a:tailEnd type="triangle" w="med" len="med"/>
          </a:ln>
        </p:spPr>
        <p:txBody>
          <a:bodyPr lIns="91431" tIns="45715" rIns="91431" bIns="45715" anchor="ctr"/>
          <a:lstStyle/>
          <a:p>
            <a:endParaRPr lang="en-US" dirty="0"/>
          </a:p>
        </p:txBody>
      </p:sp>
      <p:sp>
        <p:nvSpPr>
          <p:cNvPr id="24" name="Line 17"/>
          <p:cNvSpPr>
            <a:spLocks noChangeShapeType="1"/>
          </p:cNvSpPr>
          <p:nvPr/>
        </p:nvSpPr>
        <p:spPr bwMode="auto">
          <a:xfrm flipV="1">
            <a:off x="5663482" y="3848451"/>
            <a:ext cx="0" cy="236538"/>
          </a:xfrm>
          <a:prstGeom prst="line">
            <a:avLst/>
          </a:prstGeom>
          <a:noFill/>
          <a:ln w="9525">
            <a:solidFill>
              <a:schemeClr val="bg1"/>
            </a:solidFill>
            <a:round/>
            <a:headEnd/>
            <a:tailEnd type="triangle" w="med" len="med"/>
          </a:ln>
        </p:spPr>
        <p:txBody>
          <a:bodyPr lIns="91431" tIns="45715" rIns="91431" bIns="45715" anchor="ctr"/>
          <a:lstStyle/>
          <a:p>
            <a:endParaRPr lang="en-US" dirty="0"/>
          </a:p>
        </p:txBody>
      </p:sp>
      <p:grpSp>
        <p:nvGrpSpPr>
          <p:cNvPr id="25" name="Group 26"/>
          <p:cNvGrpSpPr>
            <a:grpSpLocks/>
          </p:cNvGrpSpPr>
          <p:nvPr/>
        </p:nvGrpSpPr>
        <p:grpSpPr bwMode="auto">
          <a:xfrm>
            <a:off x="6965232" y="3826226"/>
            <a:ext cx="466725" cy="280988"/>
            <a:chOff x="4962" y="2832"/>
            <a:chExt cx="318" cy="177"/>
          </a:xfrm>
        </p:grpSpPr>
        <p:sp>
          <p:nvSpPr>
            <p:cNvPr id="26" name="Rectangle 22"/>
            <p:cNvSpPr>
              <a:spLocks noChangeArrowheads="1"/>
            </p:cNvSpPr>
            <p:nvPr/>
          </p:nvSpPr>
          <p:spPr bwMode="auto">
            <a:xfrm>
              <a:off x="4962" y="2832"/>
              <a:ext cx="318" cy="177"/>
            </a:xfrm>
            <a:prstGeom prst="rect">
              <a:avLst/>
            </a:prstGeom>
            <a:solidFill>
              <a:schemeClr val="bg2"/>
            </a:solidFill>
            <a:ln w="9525">
              <a:noFill/>
              <a:miter lim="800000"/>
              <a:headEnd/>
              <a:tailEnd/>
            </a:ln>
          </p:spPr>
          <p:txBody>
            <a:bodyPr wrap="none" lIns="91431" tIns="45715" rIns="91431" bIns="45715" anchor="ctr"/>
            <a:lstStyle/>
            <a:p>
              <a:endParaRPr lang="fr-CA" dirty="0"/>
            </a:p>
          </p:txBody>
        </p:sp>
        <p:sp>
          <p:nvSpPr>
            <p:cNvPr id="27" name="Rectangle 25"/>
            <p:cNvSpPr>
              <a:spLocks noChangeArrowheads="1"/>
            </p:cNvSpPr>
            <p:nvPr/>
          </p:nvSpPr>
          <p:spPr bwMode="auto">
            <a:xfrm>
              <a:off x="4962" y="2832"/>
              <a:ext cx="318" cy="11"/>
            </a:xfrm>
            <a:prstGeom prst="rect">
              <a:avLst/>
            </a:prstGeom>
            <a:solidFill>
              <a:srgbClr val="FF9900"/>
            </a:solidFill>
            <a:ln w="9525">
              <a:noFill/>
              <a:miter lim="800000"/>
              <a:headEnd/>
              <a:tailEnd/>
            </a:ln>
          </p:spPr>
          <p:txBody>
            <a:bodyPr wrap="none" lIns="91431" tIns="45715" rIns="91431" bIns="45715" anchor="ctr"/>
            <a:lstStyle/>
            <a:p>
              <a:endParaRPr lang="fr-CA" dirty="0"/>
            </a:p>
          </p:txBody>
        </p:sp>
      </p:grpSp>
      <p:sp>
        <p:nvSpPr>
          <p:cNvPr id="28" name="Rectangle 24"/>
          <p:cNvSpPr>
            <a:spLocks noChangeArrowheads="1"/>
          </p:cNvSpPr>
          <p:nvPr/>
        </p:nvSpPr>
        <p:spPr bwMode="auto">
          <a:xfrm>
            <a:off x="6965232" y="4296126"/>
            <a:ext cx="466725" cy="17463"/>
          </a:xfrm>
          <a:prstGeom prst="rect">
            <a:avLst/>
          </a:prstGeom>
          <a:solidFill>
            <a:srgbClr val="FF9900"/>
          </a:solidFill>
          <a:ln w="9525">
            <a:noFill/>
            <a:miter lim="800000"/>
            <a:headEnd/>
            <a:tailEnd/>
          </a:ln>
        </p:spPr>
        <p:txBody>
          <a:bodyPr wrap="none" lIns="91431" tIns="45715" rIns="91431" bIns="45715" anchor="ctr"/>
          <a:lstStyle/>
          <a:p>
            <a:endParaRPr lang="fr-CA" dirty="0"/>
          </a:p>
        </p:txBody>
      </p:sp>
      <p:graphicFrame>
        <p:nvGraphicFramePr>
          <p:cNvPr id="29" name="Object 3"/>
          <p:cNvGraphicFramePr>
            <a:graphicFrameLocks noChangeAspect="1"/>
          </p:cNvGraphicFramePr>
          <p:nvPr>
            <p:extLst>
              <p:ext uri="{D42A27DB-BD31-4B8C-83A1-F6EECF244321}">
                <p14:modId xmlns:p14="http://schemas.microsoft.com/office/powerpoint/2010/main" val="3908936102"/>
              </p:ext>
            </p:extLst>
          </p:nvPr>
        </p:nvGraphicFramePr>
        <p:xfrm>
          <a:off x="1439144" y="1673576"/>
          <a:ext cx="5975350" cy="3621088"/>
        </p:xfrm>
        <a:graphic>
          <a:graphicData uri="http://schemas.openxmlformats.org/presentationml/2006/ole">
            <mc:AlternateContent xmlns:mc="http://schemas.openxmlformats.org/markup-compatibility/2006">
              <mc:Choice xmlns:v="urn:schemas-microsoft-com:vml" Requires="v">
                <p:oleObj name="Visio" r:id="rId4" imgW="4747501" imgH="2710851" progId="">
                  <p:embed/>
                </p:oleObj>
              </mc:Choice>
              <mc:Fallback>
                <p:oleObj name="Visio" r:id="rId4" imgW="4747501" imgH="2710851" progId="">
                  <p:embed/>
                  <p:pic>
                    <p:nvPicPr>
                      <p:cNvPr id="29"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39144" y="1673576"/>
                        <a:ext cx="5975350" cy="36210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0" name="Line 19"/>
          <p:cNvSpPr>
            <a:spLocks noChangeShapeType="1"/>
          </p:cNvSpPr>
          <p:nvPr/>
        </p:nvSpPr>
        <p:spPr bwMode="auto">
          <a:xfrm>
            <a:off x="3801344" y="3835751"/>
            <a:ext cx="0" cy="723900"/>
          </a:xfrm>
          <a:prstGeom prst="line">
            <a:avLst/>
          </a:prstGeom>
          <a:noFill/>
          <a:ln w="6350">
            <a:solidFill>
              <a:schemeClr val="bg1"/>
            </a:solidFill>
            <a:prstDash val="dash"/>
            <a:round/>
            <a:headEnd/>
            <a:tailEnd/>
          </a:ln>
        </p:spPr>
        <p:txBody>
          <a:bodyPr lIns="91431" tIns="45715" rIns="91431" bIns="45715" anchor="ctr"/>
          <a:lstStyle/>
          <a:p>
            <a:endParaRPr lang="en-US" dirty="0"/>
          </a:p>
        </p:txBody>
      </p:sp>
      <p:sp>
        <p:nvSpPr>
          <p:cNvPr id="32" name="テキスト ボックス 31"/>
          <p:cNvSpPr txBox="1"/>
          <p:nvPr/>
        </p:nvSpPr>
        <p:spPr>
          <a:xfrm>
            <a:off x="1763688" y="2060848"/>
            <a:ext cx="792088" cy="261610"/>
          </a:xfrm>
          <a:prstGeom prst="rect">
            <a:avLst/>
          </a:prstGeom>
          <a:solidFill>
            <a:schemeClr val="bg2">
              <a:lumMod val="75000"/>
            </a:schemeClr>
          </a:solidFill>
        </p:spPr>
        <p:txBody>
          <a:bodyPr wrap="square" rtlCol="0">
            <a:spAutoFit/>
          </a:bodyPr>
          <a:lstStyle/>
          <a:p>
            <a:pPr algn="r"/>
            <a:r>
              <a:rPr kumimoji="1" lang="ja-JP" altLang="en-US" sz="1100" b="1" dirty="0"/>
              <a:t>白色光源</a:t>
            </a:r>
          </a:p>
        </p:txBody>
      </p:sp>
      <p:sp>
        <p:nvSpPr>
          <p:cNvPr id="33" name="テキスト ボックス 32"/>
          <p:cNvSpPr txBox="1"/>
          <p:nvPr/>
        </p:nvSpPr>
        <p:spPr>
          <a:xfrm>
            <a:off x="5508104" y="2420888"/>
            <a:ext cx="835236" cy="261610"/>
          </a:xfrm>
          <a:prstGeom prst="rect">
            <a:avLst/>
          </a:prstGeom>
          <a:solidFill>
            <a:schemeClr val="bg2">
              <a:lumMod val="75000"/>
            </a:schemeClr>
          </a:solidFill>
        </p:spPr>
        <p:txBody>
          <a:bodyPr wrap="square" rtlCol="0">
            <a:spAutoFit/>
          </a:bodyPr>
          <a:lstStyle/>
          <a:p>
            <a:pPr algn="r"/>
            <a:r>
              <a:rPr kumimoji="1" lang="ja-JP" altLang="en-US" sz="1100" b="1" dirty="0"/>
              <a:t>光ファイバ</a:t>
            </a:r>
          </a:p>
        </p:txBody>
      </p:sp>
      <p:sp>
        <p:nvSpPr>
          <p:cNvPr id="35" name="テキスト ボックス 34"/>
          <p:cNvSpPr txBox="1"/>
          <p:nvPr/>
        </p:nvSpPr>
        <p:spPr>
          <a:xfrm>
            <a:off x="4700385" y="2812360"/>
            <a:ext cx="1808844" cy="430887"/>
          </a:xfrm>
          <a:prstGeom prst="rect">
            <a:avLst/>
          </a:prstGeom>
          <a:solidFill>
            <a:schemeClr val="bg2">
              <a:lumMod val="75000"/>
            </a:schemeClr>
          </a:solidFill>
        </p:spPr>
        <p:txBody>
          <a:bodyPr wrap="square" rtlCol="0">
            <a:spAutoFit/>
          </a:bodyPr>
          <a:lstStyle/>
          <a:p>
            <a:r>
              <a:rPr kumimoji="1" lang="ja-JP" altLang="en-US" sz="1100" b="1" dirty="0"/>
              <a:t>シグナル コンディショナ</a:t>
            </a:r>
            <a:endParaRPr kumimoji="1" lang="en-US" altLang="ja-JP" sz="1100" b="1" dirty="0"/>
          </a:p>
          <a:p>
            <a:r>
              <a:rPr kumimoji="1" lang="ja-JP" altLang="en-US" sz="1000" b="1" dirty="0"/>
              <a:t>リードアウト干渉計</a:t>
            </a:r>
          </a:p>
        </p:txBody>
      </p:sp>
      <p:sp>
        <p:nvSpPr>
          <p:cNvPr id="36" name="テキスト ボックス 35"/>
          <p:cNvSpPr txBox="1"/>
          <p:nvPr/>
        </p:nvSpPr>
        <p:spPr>
          <a:xfrm>
            <a:off x="5154787" y="3358153"/>
            <a:ext cx="1332916" cy="415498"/>
          </a:xfrm>
          <a:prstGeom prst="rect">
            <a:avLst/>
          </a:prstGeom>
          <a:solidFill>
            <a:schemeClr val="bg2">
              <a:lumMod val="75000"/>
            </a:schemeClr>
          </a:solidFill>
        </p:spPr>
        <p:txBody>
          <a:bodyPr wrap="square" rtlCol="0">
            <a:spAutoFit/>
          </a:bodyPr>
          <a:lstStyle/>
          <a:p>
            <a:pPr algn="r"/>
            <a:r>
              <a:rPr kumimoji="1" lang="ja-JP" altLang="en-US" sz="1100" b="1" dirty="0"/>
              <a:t>トランスデューサ</a:t>
            </a:r>
            <a:endParaRPr kumimoji="1" lang="en-US" altLang="ja-JP" sz="1100" b="1" dirty="0"/>
          </a:p>
          <a:p>
            <a:pPr algn="r"/>
            <a:r>
              <a:rPr kumimoji="1" lang="ja-JP" altLang="en-US" sz="1000" b="1" dirty="0"/>
              <a:t>センシング干渉計</a:t>
            </a:r>
          </a:p>
        </p:txBody>
      </p:sp>
      <p:sp>
        <p:nvSpPr>
          <p:cNvPr id="37" name="テキスト ボックス 36"/>
          <p:cNvSpPr txBox="1"/>
          <p:nvPr/>
        </p:nvSpPr>
        <p:spPr>
          <a:xfrm>
            <a:off x="5982570" y="4594258"/>
            <a:ext cx="894444" cy="430887"/>
          </a:xfrm>
          <a:prstGeom prst="rect">
            <a:avLst/>
          </a:prstGeom>
          <a:solidFill>
            <a:schemeClr val="bg2">
              <a:lumMod val="75000"/>
            </a:schemeClr>
          </a:solidFill>
        </p:spPr>
        <p:txBody>
          <a:bodyPr wrap="square" rtlCol="0">
            <a:spAutoFit/>
          </a:bodyPr>
          <a:lstStyle/>
          <a:p>
            <a:r>
              <a:rPr kumimoji="1" lang="ja-JP" altLang="en-US" sz="1100" b="1" dirty="0"/>
              <a:t>光路長の</a:t>
            </a:r>
            <a:endParaRPr kumimoji="1" lang="en-US" altLang="ja-JP" sz="1100" b="1" dirty="0"/>
          </a:p>
          <a:p>
            <a:r>
              <a:rPr kumimoji="1" lang="ja-JP" altLang="en-US" sz="1100" b="1" dirty="0"/>
              <a:t>変化</a:t>
            </a:r>
            <a:endParaRPr kumimoji="1" lang="en-US" altLang="ja-JP" sz="1100" b="1" dirty="0"/>
          </a:p>
        </p:txBody>
      </p:sp>
      <p:sp>
        <p:nvSpPr>
          <p:cNvPr id="39" name="テキスト ボックス 38"/>
          <p:cNvSpPr txBox="1"/>
          <p:nvPr/>
        </p:nvSpPr>
        <p:spPr>
          <a:xfrm>
            <a:off x="1691681" y="4293096"/>
            <a:ext cx="720080" cy="251590"/>
          </a:xfrm>
          <a:prstGeom prst="rect">
            <a:avLst/>
          </a:prstGeom>
          <a:solidFill>
            <a:schemeClr val="bg2">
              <a:lumMod val="75000"/>
            </a:schemeClr>
          </a:solidFill>
        </p:spPr>
        <p:txBody>
          <a:bodyPr wrap="square" rtlCol="0">
            <a:spAutoFit/>
          </a:bodyPr>
          <a:lstStyle/>
          <a:p>
            <a:pPr algn="ctr"/>
            <a:endParaRPr kumimoji="1" lang="en-US" altLang="ja-JP" sz="800" b="1" dirty="0"/>
          </a:p>
        </p:txBody>
      </p:sp>
      <p:sp>
        <p:nvSpPr>
          <p:cNvPr id="40" name="テキスト ボックス 39"/>
          <p:cNvSpPr txBox="1"/>
          <p:nvPr/>
        </p:nvSpPr>
        <p:spPr>
          <a:xfrm>
            <a:off x="1691680" y="4041506"/>
            <a:ext cx="720080" cy="251590"/>
          </a:xfrm>
          <a:prstGeom prst="rect">
            <a:avLst/>
          </a:prstGeom>
          <a:solidFill>
            <a:schemeClr val="bg2">
              <a:lumMod val="75000"/>
            </a:schemeClr>
          </a:solidFill>
        </p:spPr>
        <p:txBody>
          <a:bodyPr wrap="square" rtlCol="0">
            <a:spAutoFit/>
          </a:bodyPr>
          <a:lstStyle/>
          <a:p>
            <a:pPr algn="ctr"/>
            <a:endParaRPr kumimoji="1" lang="en-US" altLang="ja-JP" sz="800" b="1" dirty="0"/>
          </a:p>
        </p:txBody>
      </p:sp>
      <p:sp>
        <p:nvSpPr>
          <p:cNvPr id="3" name="テキスト ボックス 2"/>
          <p:cNvSpPr txBox="1"/>
          <p:nvPr/>
        </p:nvSpPr>
        <p:spPr>
          <a:xfrm>
            <a:off x="1647354" y="4077072"/>
            <a:ext cx="1114921" cy="338554"/>
          </a:xfrm>
          <a:prstGeom prst="rect">
            <a:avLst/>
          </a:prstGeom>
          <a:solidFill>
            <a:schemeClr val="bg2">
              <a:lumMod val="75000"/>
            </a:schemeClr>
          </a:solidFill>
        </p:spPr>
        <p:txBody>
          <a:bodyPr wrap="square" rtlCol="0">
            <a:spAutoFit/>
          </a:bodyPr>
          <a:lstStyle/>
          <a:p>
            <a:pPr algn="r"/>
            <a:r>
              <a:rPr kumimoji="1" lang="ja-JP" altLang="en-US" sz="800" b="1" dirty="0"/>
              <a:t>測定した</a:t>
            </a:r>
            <a:endParaRPr kumimoji="1" lang="en-US" altLang="ja-JP" sz="800" b="1" dirty="0"/>
          </a:p>
          <a:p>
            <a:pPr algn="r"/>
            <a:r>
              <a:rPr kumimoji="1" lang="ja-JP" altLang="en-US" sz="800" b="1" dirty="0"/>
              <a:t>インターフェログラム</a:t>
            </a:r>
            <a:endParaRPr kumimoji="1" lang="en-US" altLang="ja-JP" sz="800" b="1" dirty="0"/>
          </a:p>
        </p:txBody>
      </p:sp>
    </p:spTree>
    <p:extLst>
      <p:ext uri="{BB962C8B-B14F-4D97-AF65-F5344CB8AC3E}">
        <p14:creationId xmlns:p14="http://schemas.microsoft.com/office/powerpoint/2010/main" val="1741472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repeatCount="indefinite" accel="50000" decel="50000" autoRev="1" fill="hold" nodeType="withEffect">
                                  <p:stCondLst>
                                    <p:cond delay="0"/>
                                  </p:stCondLst>
                                  <p:endCondLst>
                                    <p:cond evt="onNext" delay="0">
                                      <p:tgtEl>
                                        <p:sldTgt/>
                                      </p:tgtEl>
                                    </p:cond>
                                  </p:endCondLst>
                                  <p:childTnLst>
                                    <p:animMotion origin="layout" path="M 2.05128E-6 0.00023 L 0.04984 0.00023 " pathEditMode="relative" rAng="0" ptsTypes="AA">
                                      <p:cBhvr>
                                        <p:cTn id="6" dur="2000" fill="hold"/>
                                        <p:tgtEl>
                                          <p:spTgt spid="20"/>
                                        </p:tgtEl>
                                        <p:attrNameLst>
                                          <p:attrName>ppt_x</p:attrName>
                                          <p:attrName>ppt_y</p:attrName>
                                        </p:attrNameLst>
                                      </p:cBhvr>
                                      <p:rCtr x="25" y="0"/>
                                    </p:animMotion>
                                  </p:childTnLst>
                                </p:cTn>
                              </p:par>
                              <p:par>
                                <p:cTn id="7" presetID="63" presetClass="path" presetSubtype="0" repeatCount="indefinite" accel="50000" decel="50000" autoRev="1" fill="hold" grpId="0" nodeType="withEffect">
                                  <p:stCondLst>
                                    <p:cond delay="0"/>
                                  </p:stCondLst>
                                  <p:endCondLst>
                                    <p:cond evt="onNext" delay="0">
                                      <p:tgtEl>
                                        <p:sldTgt/>
                                      </p:tgtEl>
                                    </p:cond>
                                  </p:endCondLst>
                                  <p:childTnLst>
                                    <p:animMotion origin="layout" path="M 1.28205E-6 1.48148E-6 L 0.04984 0.01551 " pathEditMode="relative" rAng="0" ptsTypes="AA">
                                      <p:cBhvr>
                                        <p:cTn id="8" dur="2000" fill="hold"/>
                                        <p:tgtEl>
                                          <p:spTgt spid="30"/>
                                        </p:tgtEl>
                                        <p:attrNameLst>
                                          <p:attrName>ppt_x</p:attrName>
                                          <p:attrName>ppt_y</p:attrName>
                                        </p:attrNameLst>
                                      </p:cBhvr>
                                      <p:rCtr x="25" y="8"/>
                                    </p:animMotion>
                                  </p:childTnLst>
                                </p:cTn>
                              </p:par>
                              <p:par>
                                <p:cTn id="9" presetID="42" presetClass="path" presetSubtype="0" repeatCount="indefinite" accel="50000" decel="50000" autoRev="1" fill="hold" grpId="0" nodeType="withEffect">
                                  <p:stCondLst>
                                    <p:cond delay="100"/>
                                  </p:stCondLst>
                                  <p:endCondLst>
                                    <p:cond evt="onNext" delay="0">
                                      <p:tgtEl>
                                        <p:sldTgt/>
                                      </p:tgtEl>
                                    </p:cond>
                                  </p:endCondLst>
                                  <p:childTnLst>
                                    <p:animMotion origin="layout" path="M -7.69231E-7 3.33333E-6 L -7.69231E-7 0.01342 " pathEditMode="relative" rAng="0" ptsTypes="AA">
                                      <p:cBhvr>
                                        <p:cTn id="10" dur="2000" fill="hold"/>
                                        <p:tgtEl>
                                          <p:spTgt spid="21"/>
                                        </p:tgtEl>
                                        <p:attrNameLst>
                                          <p:attrName>ppt_x</p:attrName>
                                          <p:attrName>ppt_y</p:attrName>
                                        </p:attrNameLst>
                                      </p:cBhvr>
                                      <p:rCtr x="0" y="7"/>
                                    </p:animMotion>
                                  </p:childTnLst>
                                </p:cTn>
                              </p:par>
                              <p:par>
                                <p:cTn id="11" presetID="42" presetClass="path" presetSubtype="0" repeatCount="indefinite" accel="50000" decel="50000" autoRev="1" fill="hold" nodeType="withEffect">
                                  <p:stCondLst>
                                    <p:cond delay="0"/>
                                  </p:stCondLst>
                                  <p:endCondLst>
                                    <p:cond evt="onNext" delay="0">
                                      <p:tgtEl>
                                        <p:sldTgt/>
                                      </p:tgtEl>
                                    </p:cond>
                                  </p:endCondLst>
                                  <p:childTnLst>
                                    <p:animMotion origin="layout" path="M 0.00032 -2.22222E-6 L 0.00032 0.01389 " pathEditMode="relative" rAng="0" ptsTypes="AA">
                                      <p:cBhvr>
                                        <p:cTn id="12" dur="2000" fill="hold"/>
                                        <p:tgtEl>
                                          <p:spTgt spid="25"/>
                                        </p:tgtEl>
                                        <p:attrNameLst>
                                          <p:attrName>ppt_x</p:attrName>
                                          <p:attrName>ppt_y</p:attrName>
                                        </p:attrNameLst>
                                      </p:cBhvr>
                                      <p:rCtr x="0" y="7"/>
                                    </p:animMotion>
                                  </p:childTnLst>
                                </p:cTn>
                              </p:par>
                              <p:par>
                                <p:cTn id="13" presetID="42" presetClass="path" presetSubtype="0" repeatCount="indefinite" accel="50000" decel="50000" autoRev="1" fill="hold" grpId="0" nodeType="withEffect">
                                  <p:stCondLst>
                                    <p:cond delay="0"/>
                                  </p:stCondLst>
                                  <p:endCondLst>
                                    <p:cond evt="onNext" delay="0">
                                      <p:tgtEl>
                                        <p:sldTgt/>
                                      </p:tgtEl>
                                    </p:cond>
                                  </p:endCondLst>
                                  <p:childTnLst>
                                    <p:animMotion origin="layout" path="M 0.00033 -0.00278 L 0.00033 0.01111 " pathEditMode="relative" rAng="0" ptsTypes="AA">
                                      <p:cBhvr>
                                        <p:cTn id="14" dur="2000" fill="hold"/>
                                        <p:tgtEl>
                                          <p:spTgt spid="24"/>
                                        </p:tgtEl>
                                        <p:attrNameLst>
                                          <p:attrName>ppt_x</p:attrName>
                                          <p:attrName>ppt_y</p:attrName>
                                        </p:attrNameLst>
                                      </p:cBhvr>
                                      <p:rCtr x="0" y="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4" grpId="0" animBg="1"/>
      <p:bldP spid="3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
          <p:cNvSpPr txBox="1">
            <a:spLocks noGrp="1" noChangeArrowheads="1"/>
          </p:cNvSpPr>
          <p:nvPr>
            <p:ph idx="1"/>
          </p:nvPr>
        </p:nvSpPr>
        <p:spPr>
          <a:xfrm>
            <a:off x="1043608" y="1196752"/>
            <a:ext cx="7056784" cy="4887492"/>
          </a:xfrm>
        </p:spPr>
        <p:txBody>
          <a:bodyPr wrap="square">
            <a:spAutoFit/>
          </a:bodyPr>
          <a:lstStyle/>
          <a:p>
            <a:pPr>
              <a:buNone/>
              <a:defRPr/>
            </a:pPr>
            <a:r>
              <a:rPr lang="en-US" sz="1800" b="1" dirty="0">
                <a:latin typeface="Calibri" pitchFamily="34" charset="0"/>
              </a:rPr>
              <a:t>Advantages of Semiconductor BandGap technology</a:t>
            </a:r>
            <a:endParaRPr lang="fr-CA" sz="1800" b="1" dirty="0">
              <a:latin typeface="Calibri" pitchFamily="34" charset="0"/>
            </a:endParaRPr>
          </a:p>
          <a:p>
            <a:pPr>
              <a:defRPr/>
            </a:pPr>
            <a:endParaRPr lang="en-US" sz="1600" dirty="0">
              <a:latin typeface="Calibri" pitchFamily="34" charset="0"/>
            </a:endParaRPr>
          </a:p>
          <a:p>
            <a:pPr>
              <a:buFont typeface="Wingdings" pitchFamily="2" charset="2"/>
              <a:buChar char="§"/>
              <a:defRPr/>
            </a:pPr>
            <a:r>
              <a:rPr lang="en-US" sz="1400" dirty="0">
                <a:latin typeface="Calibri" pitchFamily="34" charset="0"/>
              </a:rPr>
              <a:t>Not intensity dependant (not affected by optical loss and reflection)</a:t>
            </a:r>
          </a:p>
          <a:p>
            <a:pPr>
              <a:buFont typeface="Wingdings" pitchFamily="2" charset="2"/>
              <a:buChar char="§"/>
              <a:defRPr/>
            </a:pPr>
            <a:r>
              <a:rPr lang="en-US" sz="1400" dirty="0">
                <a:latin typeface="Calibri" pitchFamily="34" charset="0"/>
              </a:rPr>
              <a:t>Not sensitive to mechanical vibration or fiber-optic movement</a:t>
            </a:r>
          </a:p>
          <a:p>
            <a:pPr>
              <a:buFont typeface="Wingdings" pitchFamily="2" charset="2"/>
              <a:buChar char="§"/>
              <a:defRPr/>
            </a:pPr>
            <a:r>
              <a:rPr lang="en-CA" sz="1400" dirty="0">
                <a:latin typeface="Calibri" pitchFamily="34" charset="0"/>
              </a:rPr>
              <a:t>Measurement repeatability not affected by connection or cable manipulation </a:t>
            </a:r>
          </a:p>
          <a:p>
            <a:pPr>
              <a:buFont typeface="Wingdings" pitchFamily="2" charset="2"/>
              <a:buChar char="§"/>
              <a:defRPr/>
            </a:pPr>
            <a:r>
              <a:rPr lang="en-CA" sz="1400" dirty="0">
                <a:latin typeface="Calibri" pitchFamily="34" charset="0"/>
              </a:rPr>
              <a:t>Sensor as small as 150 micron</a:t>
            </a:r>
          </a:p>
          <a:p>
            <a:pPr>
              <a:buFont typeface="Wingdings" pitchFamily="2" charset="2"/>
              <a:buChar char="§"/>
              <a:defRPr/>
            </a:pPr>
            <a:r>
              <a:rPr lang="en-CA" sz="1400" dirty="0">
                <a:latin typeface="Calibri" pitchFamily="34" charset="0"/>
              </a:rPr>
              <a:t>Response time could be less than 1 ms</a:t>
            </a:r>
          </a:p>
          <a:p>
            <a:pPr marL="0" indent="0">
              <a:buFont typeface="Wingdings" pitchFamily="2" charset="2"/>
              <a:buNone/>
              <a:defRPr/>
            </a:pPr>
            <a:endParaRPr lang="en-US" sz="1400" dirty="0">
              <a:latin typeface="Calibri" pitchFamily="34" charset="0"/>
            </a:endParaRPr>
          </a:p>
          <a:p>
            <a:pPr marL="0" indent="0">
              <a:buFont typeface="Wingdings" pitchFamily="2" charset="2"/>
              <a:buNone/>
              <a:defRPr/>
            </a:pPr>
            <a:r>
              <a:rPr lang="en-US" sz="1400" dirty="0">
                <a:latin typeface="Calibri" pitchFamily="34" charset="0"/>
              </a:rPr>
              <a:t>The SCBG technology offers both absolute and relative temperature measurements and this, without having to provide any calibration factor prior to sensor use. The benefits of these features are numerous:</a:t>
            </a:r>
            <a:endParaRPr lang="fr-CA" sz="1400" dirty="0">
              <a:latin typeface="Calibri" pitchFamily="34" charset="0"/>
            </a:endParaRPr>
          </a:p>
          <a:p>
            <a:pPr>
              <a:buFont typeface="Wingdings" pitchFamily="2" charset="2"/>
              <a:buChar char="§"/>
              <a:defRPr/>
            </a:pPr>
            <a:endParaRPr lang="fr-CA" sz="1400" dirty="0">
              <a:latin typeface="Calibri" pitchFamily="34" charset="0"/>
            </a:endParaRPr>
          </a:p>
          <a:p>
            <a:pPr>
              <a:buFont typeface="Wingdings" pitchFamily="2" charset="2"/>
              <a:buChar char="§"/>
              <a:defRPr/>
            </a:pPr>
            <a:r>
              <a:rPr lang="en-US" sz="1400" dirty="0">
                <a:latin typeface="Calibri" pitchFamily="34" charset="0"/>
              </a:rPr>
              <a:t>Eliminate manual entries into the system, thus reducing risk of human related errors</a:t>
            </a:r>
            <a:endParaRPr lang="fr-CA" sz="1400" dirty="0">
              <a:latin typeface="Calibri" pitchFamily="34" charset="0"/>
            </a:endParaRPr>
          </a:p>
          <a:p>
            <a:pPr>
              <a:buFont typeface="Wingdings" pitchFamily="2" charset="2"/>
              <a:buChar char="§"/>
              <a:defRPr/>
            </a:pPr>
            <a:r>
              <a:rPr lang="en-US" sz="1400" dirty="0">
                <a:latin typeface="Calibri" pitchFamily="34" charset="0"/>
              </a:rPr>
              <a:t>Avoid inaccurate result caused by calibration factor mismatch with sensor used during testing process </a:t>
            </a:r>
          </a:p>
          <a:p>
            <a:pPr>
              <a:buFont typeface="Wingdings" pitchFamily="2" charset="2"/>
              <a:buChar char="§"/>
              <a:defRPr/>
            </a:pPr>
            <a:r>
              <a:rPr lang="en-US" sz="1400" dirty="0">
                <a:latin typeface="Calibri" pitchFamily="34" charset="0"/>
              </a:rPr>
              <a:t>Sensors can be mixed and matched with all measurement channels of the system without calibrating the sensor to a specific channel.</a:t>
            </a:r>
          </a:p>
          <a:p>
            <a:pPr>
              <a:buFont typeface="Wingdings" pitchFamily="2" charset="2"/>
              <a:buChar char="§"/>
              <a:defRPr/>
            </a:pPr>
            <a:r>
              <a:rPr lang="en-US" sz="1400" dirty="0">
                <a:latin typeface="Calibri" pitchFamily="34" charset="0"/>
              </a:rPr>
              <a:t>Greatly improve setup time and productivity with a simple </a:t>
            </a:r>
            <a:r>
              <a:rPr lang="en-US" sz="1400" i="1" dirty="0">
                <a:latin typeface="Calibri" pitchFamily="34" charset="0"/>
              </a:rPr>
              <a:t>connect &amp; measure</a:t>
            </a:r>
            <a:r>
              <a:rPr lang="en-US" sz="1400" dirty="0">
                <a:latin typeface="Calibri" pitchFamily="34" charset="0"/>
              </a:rPr>
              <a:t> feature </a:t>
            </a:r>
            <a:endParaRPr lang="fr-CA" sz="1400" dirty="0">
              <a:latin typeface="Calibri" pitchFamily="34" charset="0"/>
            </a:endParaRPr>
          </a:p>
          <a:p>
            <a:pPr>
              <a:buFont typeface="Wingdings" pitchFamily="2" charset="2"/>
              <a:buChar char="§"/>
              <a:defRPr/>
            </a:pPr>
            <a:r>
              <a:rPr lang="en-US" sz="1400" dirty="0">
                <a:latin typeface="Calibri" pitchFamily="34" charset="0"/>
              </a:rPr>
              <a:t>Sensor to sensor consistency </a:t>
            </a:r>
            <a:endParaRPr lang="fr-CA" sz="1400" dirty="0">
              <a:latin typeface="Calibri" pitchFamily="34" charset="0"/>
            </a:endParaRPr>
          </a:p>
        </p:txBody>
      </p:sp>
      <p:sp>
        <p:nvSpPr>
          <p:cNvPr id="8" name="Title 1"/>
          <p:cNvSpPr>
            <a:spLocks noGrp="1"/>
          </p:cNvSpPr>
          <p:nvPr>
            <p:ph type="title"/>
          </p:nvPr>
        </p:nvSpPr>
        <p:spPr>
          <a:xfrm>
            <a:off x="251520" y="0"/>
            <a:ext cx="8435280" cy="692696"/>
          </a:xfrm>
        </p:spPr>
        <p:txBody>
          <a:bodyPr/>
          <a:lstStyle/>
          <a:p>
            <a:r>
              <a:rPr lang="en-US" dirty="0" err="1"/>
              <a:t>SCBG</a:t>
            </a:r>
            <a:r>
              <a:rPr lang="en-US" dirty="0"/>
              <a:t> </a:t>
            </a:r>
            <a:r>
              <a:rPr lang="ja-JP" altLang="en-US" dirty="0"/>
              <a:t>（</a:t>
            </a:r>
            <a:r>
              <a:rPr lang="en-US" dirty="0"/>
              <a:t>Semiconductor Band Gap</a:t>
            </a:r>
            <a:r>
              <a:rPr lang="ja-JP" altLang="en-US" dirty="0"/>
              <a:t>）の概要</a:t>
            </a:r>
            <a:endParaRPr lang="en-US" dirty="0"/>
          </a:p>
        </p:txBody>
      </p:sp>
      <p:pic>
        <p:nvPicPr>
          <p:cNvPr id="3" name="Picture 2" descr="SCBG 2.png"/>
          <p:cNvPicPr>
            <a:picLocks noChangeAspect="1"/>
          </p:cNvPicPr>
          <p:nvPr/>
        </p:nvPicPr>
        <p:blipFill>
          <a:blip r:embed="rId2" cstate="print"/>
          <a:srcRect/>
          <a:stretch>
            <a:fillRect/>
          </a:stretch>
        </p:blipFill>
        <p:spPr bwMode="auto">
          <a:xfrm>
            <a:off x="1043608" y="1196752"/>
            <a:ext cx="7128792" cy="4896544"/>
          </a:xfrm>
          <a:prstGeom prst="rect">
            <a:avLst/>
          </a:prstGeom>
          <a:solidFill>
            <a:srgbClr val="99CCFF"/>
          </a:solidFill>
          <a:ln w="25400">
            <a:solidFill>
              <a:schemeClr val="accent6">
                <a:lumMod val="75000"/>
              </a:schemeClr>
            </a:solidFill>
            <a:miter lim="800000"/>
            <a:headEnd/>
            <a:tailEnd/>
          </a:ln>
        </p:spPr>
      </p:pic>
      <p:sp>
        <p:nvSpPr>
          <p:cNvPr id="5" name="テキスト ボックス 4"/>
          <p:cNvSpPr txBox="1"/>
          <p:nvPr/>
        </p:nvSpPr>
        <p:spPr>
          <a:xfrm>
            <a:off x="2151058" y="1249015"/>
            <a:ext cx="2348934" cy="307777"/>
          </a:xfrm>
          <a:prstGeom prst="rect">
            <a:avLst/>
          </a:prstGeom>
          <a:solidFill>
            <a:schemeClr val="bg1"/>
          </a:solidFill>
        </p:spPr>
        <p:txBody>
          <a:bodyPr wrap="square" rtlCol="0" anchor="b">
            <a:spAutoFit/>
          </a:bodyPr>
          <a:lstStyle/>
          <a:p>
            <a:pPr algn="ctr"/>
            <a:r>
              <a:rPr kumimoji="1" lang="ja-JP" altLang="en-US" sz="1400" b="1" dirty="0"/>
              <a:t>シグナルコンディショナ</a:t>
            </a:r>
          </a:p>
        </p:txBody>
      </p:sp>
      <p:sp>
        <p:nvSpPr>
          <p:cNvPr id="6" name="テキスト ボックス 5"/>
          <p:cNvSpPr txBox="1"/>
          <p:nvPr/>
        </p:nvSpPr>
        <p:spPr>
          <a:xfrm>
            <a:off x="4527322" y="1268760"/>
            <a:ext cx="2348934" cy="307777"/>
          </a:xfrm>
          <a:prstGeom prst="rect">
            <a:avLst/>
          </a:prstGeom>
          <a:solidFill>
            <a:schemeClr val="bg1"/>
          </a:solidFill>
        </p:spPr>
        <p:txBody>
          <a:bodyPr wrap="square" rtlCol="0" anchor="b">
            <a:spAutoFit/>
          </a:bodyPr>
          <a:lstStyle/>
          <a:p>
            <a:pPr algn="ctr"/>
            <a:r>
              <a:rPr kumimoji="1" lang="ja-JP" altLang="en-US" sz="1400" b="1" dirty="0"/>
              <a:t>光ファイバセンサ</a:t>
            </a:r>
          </a:p>
        </p:txBody>
      </p:sp>
      <p:sp>
        <p:nvSpPr>
          <p:cNvPr id="7" name="テキスト ボックス 6"/>
          <p:cNvSpPr txBox="1"/>
          <p:nvPr/>
        </p:nvSpPr>
        <p:spPr>
          <a:xfrm>
            <a:off x="2759100" y="1848485"/>
            <a:ext cx="801166" cy="246221"/>
          </a:xfrm>
          <a:prstGeom prst="rect">
            <a:avLst/>
          </a:prstGeom>
          <a:solidFill>
            <a:schemeClr val="bg1"/>
          </a:solidFill>
        </p:spPr>
        <p:txBody>
          <a:bodyPr wrap="square" rtlCol="0" anchor="b">
            <a:spAutoFit/>
          </a:bodyPr>
          <a:lstStyle/>
          <a:p>
            <a:pPr algn="ctr"/>
            <a:r>
              <a:rPr kumimoji="1" lang="ja-JP" altLang="en-US" sz="1000" b="1" dirty="0"/>
              <a:t>光源</a:t>
            </a:r>
          </a:p>
        </p:txBody>
      </p:sp>
      <p:sp>
        <p:nvSpPr>
          <p:cNvPr id="9" name="テキスト ボックス 8"/>
          <p:cNvSpPr txBox="1"/>
          <p:nvPr/>
        </p:nvSpPr>
        <p:spPr>
          <a:xfrm>
            <a:off x="4706938" y="1732746"/>
            <a:ext cx="801166" cy="400110"/>
          </a:xfrm>
          <a:prstGeom prst="rect">
            <a:avLst/>
          </a:prstGeom>
          <a:solidFill>
            <a:schemeClr val="bg1"/>
          </a:solidFill>
        </p:spPr>
        <p:txBody>
          <a:bodyPr wrap="square" rtlCol="0" anchor="b">
            <a:spAutoFit/>
          </a:bodyPr>
          <a:lstStyle/>
          <a:p>
            <a:pPr algn="ctr"/>
            <a:r>
              <a:rPr kumimoji="1" lang="ja-JP" altLang="en-US" sz="1000" b="1" dirty="0"/>
              <a:t>光学センサ</a:t>
            </a:r>
            <a:endParaRPr kumimoji="1" lang="en-US" altLang="ja-JP" sz="1000" b="1" dirty="0"/>
          </a:p>
          <a:p>
            <a:pPr algn="ctr"/>
            <a:r>
              <a:rPr kumimoji="1" lang="ja-JP" altLang="en-US" sz="1000" b="1" dirty="0"/>
              <a:t>素子</a:t>
            </a:r>
          </a:p>
        </p:txBody>
      </p:sp>
      <p:sp>
        <p:nvSpPr>
          <p:cNvPr id="10" name="テキスト ボックス 9"/>
          <p:cNvSpPr txBox="1"/>
          <p:nvPr/>
        </p:nvSpPr>
        <p:spPr>
          <a:xfrm>
            <a:off x="4663058" y="2324060"/>
            <a:ext cx="1017190" cy="215444"/>
          </a:xfrm>
          <a:prstGeom prst="rect">
            <a:avLst/>
          </a:prstGeom>
          <a:solidFill>
            <a:schemeClr val="bg1"/>
          </a:solidFill>
        </p:spPr>
        <p:txBody>
          <a:bodyPr wrap="square" rtlCol="0" anchor="b">
            <a:spAutoFit/>
          </a:bodyPr>
          <a:lstStyle/>
          <a:p>
            <a:pPr algn="ctr"/>
            <a:r>
              <a:rPr kumimoji="1" lang="ja-JP" altLang="en-US" sz="800" b="1" dirty="0"/>
              <a:t>光ファイバケーブル</a:t>
            </a:r>
          </a:p>
        </p:txBody>
      </p:sp>
      <p:sp>
        <p:nvSpPr>
          <p:cNvPr id="11" name="テキスト ボックス 10"/>
          <p:cNvSpPr txBox="1"/>
          <p:nvPr/>
        </p:nvSpPr>
        <p:spPr>
          <a:xfrm>
            <a:off x="3347864" y="2377941"/>
            <a:ext cx="1213384" cy="215444"/>
          </a:xfrm>
          <a:prstGeom prst="rect">
            <a:avLst/>
          </a:prstGeom>
          <a:solidFill>
            <a:schemeClr val="bg1"/>
          </a:solidFill>
        </p:spPr>
        <p:txBody>
          <a:bodyPr wrap="square" rtlCol="0" anchor="b">
            <a:spAutoFit/>
          </a:bodyPr>
          <a:lstStyle/>
          <a:p>
            <a:pPr algn="ctr"/>
            <a:r>
              <a:rPr kumimoji="1" lang="ja-JP" altLang="en-US" sz="800" b="1" dirty="0">
                <a:latin typeface="Times New Roman" panose="02020603050405020304" pitchFamily="18" charset="0"/>
                <a:cs typeface="Times New Roman" panose="02020603050405020304" pitchFamily="18" charset="0"/>
              </a:rPr>
              <a:t>リニアイメージセンサ</a:t>
            </a:r>
          </a:p>
        </p:txBody>
      </p:sp>
      <p:sp>
        <p:nvSpPr>
          <p:cNvPr id="12" name="テキスト ボックス 11"/>
          <p:cNvSpPr txBox="1"/>
          <p:nvPr/>
        </p:nvSpPr>
        <p:spPr>
          <a:xfrm>
            <a:off x="4860032" y="2875697"/>
            <a:ext cx="864096" cy="246221"/>
          </a:xfrm>
          <a:prstGeom prst="rect">
            <a:avLst/>
          </a:prstGeom>
          <a:solidFill>
            <a:schemeClr val="bg1"/>
          </a:solidFill>
        </p:spPr>
        <p:txBody>
          <a:bodyPr wrap="square" rtlCol="0" anchor="b">
            <a:spAutoFit/>
          </a:bodyPr>
          <a:lstStyle/>
          <a:p>
            <a:pPr algn="r"/>
            <a:r>
              <a:rPr kumimoji="1" lang="en-US" altLang="ja-JP" sz="1000" b="1" dirty="0"/>
              <a:t>GaAs</a:t>
            </a:r>
            <a:r>
              <a:rPr kumimoji="1" lang="ja-JP" altLang="en-US" sz="1000" b="1" dirty="0"/>
              <a:t>単結晶</a:t>
            </a:r>
          </a:p>
        </p:txBody>
      </p:sp>
      <p:sp>
        <p:nvSpPr>
          <p:cNvPr id="13" name="テキスト ボックス 12"/>
          <p:cNvSpPr txBox="1"/>
          <p:nvPr/>
        </p:nvSpPr>
        <p:spPr>
          <a:xfrm>
            <a:off x="4932040" y="3265934"/>
            <a:ext cx="1088851" cy="246221"/>
          </a:xfrm>
          <a:prstGeom prst="rect">
            <a:avLst/>
          </a:prstGeom>
          <a:solidFill>
            <a:schemeClr val="bg1"/>
          </a:solidFill>
        </p:spPr>
        <p:txBody>
          <a:bodyPr wrap="square" rtlCol="0">
            <a:spAutoFit/>
          </a:bodyPr>
          <a:lstStyle/>
          <a:p>
            <a:pPr algn="r"/>
            <a:r>
              <a:rPr kumimoji="1" lang="ja-JP" altLang="en-US" sz="1000" b="1" dirty="0"/>
              <a:t>誘電体ミラー</a:t>
            </a:r>
          </a:p>
        </p:txBody>
      </p:sp>
      <p:sp>
        <p:nvSpPr>
          <p:cNvPr id="14" name="テキスト ボックス 13"/>
          <p:cNvSpPr txBox="1"/>
          <p:nvPr/>
        </p:nvSpPr>
        <p:spPr>
          <a:xfrm rot="16200000">
            <a:off x="3854937" y="3272991"/>
            <a:ext cx="1187147" cy="276999"/>
          </a:xfrm>
          <a:prstGeom prst="rect">
            <a:avLst/>
          </a:prstGeom>
          <a:solidFill>
            <a:schemeClr val="accent6"/>
          </a:solidFill>
        </p:spPr>
        <p:txBody>
          <a:bodyPr wrap="square" rtlCol="0">
            <a:spAutoFit/>
          </a:bodyPr>
          <a:lstStyle/>
          <a:p>
            <a:pPr algn="ctr"/>
            <a:r>
              <a:rPr kumimoji="1" lang="ja-JP" altLang="en-US" sz="600" b="1" dirty="0"/>
              <a:t>信号処理ユニットと</a:t>
            </a:r>
            <a:endParaRPr kumimoji="1" lang="en-US" altLang="ja-JP" sz="600" b="1" dirty="0"/>
          </a:p>
          <a:p>
            <a:pPr algn="ctr"/>
            <a:r>
              <a:rPr kumimoji="1" lang="ja-JP" altLang="en-US" sz="600" b="1" dirty="0"/>
              <a:t>出力インターフェースユニット</a:t>
            </a:r>
          </a:p>
        </p:txBody>
      </p:sp>
      <p:sp>
        <p:nvSpPr>
          <p:cNvPr id="16" name="テキスト ボックス 15"/>
          <p:cNvSpPr txBox="1"/>
          <p:nvPr/>
        </p:nvSpPr>
        <p:spPr>
          <a:xfrm>
            <a:off x="2843808" y="2708920"/>
            <a:ext cx="1017190" cy="830997"/>
          </a:xfrm>
          <a:prstGeom prst="rect">
            <a:avLst/>
          </a:prstGeom>
          <a:solidFill>
            <a:srgbClr val="99CCFF"/>
          </a:solidFill>
        </p:spPr>
        <p:txBody>
          <a:bodyPr wrap="square" rtlCol="0" anchor="b">
            <a:spAutoFit/>
          </a:bodyPr>
          <a:lstStyle/>
          <a:p>
            <a:pPr algn="ctr"/>
            <a:r>
              <a:rPr kumimoji="1" lang="ja-JP" altLang="en-US" sz="1000" b="1" dirty="0"/>
              <a:t>光スペクトル</a:t>
            </a:r>
            <a:endParaRPr kumimoji="1" lang="en-US" altLang="ja-JP" sz="1000" b="1" dirty="0"/>
          </a:p>
          <a:p>
            <a:pPr algn="ctr"/>
            <a:r>
              <a:rPr kumimoji="1" lang="ja-JP" altLang="en-US" sz="1000" b="1" dirty="0"/>
              <a:t>解析装置</a:t>
            </a:r>
            <a:endParaRPr kumimoji="1" lang="en-US" altLang="ja-JP" sz="1000" b="1" dirty="0"/>
          </a:p>
          <a:p>
            <a:pPr algn="ctr"/>
            <a:endParaRPr kumimoji="1" lang="en-US" altLang="ja-JP" sz="1000" b="1" dirty="0"/>
          </a:p>
          <a:p>
            <a:pPr algn="ctr"/>
            <a:r>
              <a:rPr kumimoji="1" lang="en-US" altLang="ja-JP" sz="1000" b="1" dirty="0"/>
              <a:t>1000 Hz</a:t>
            </a:r>
          </a:p>
          <a:p>
            <a:pPr algn="ctr"/>
            <a:r>
              <a:rPr kumimoji="1" lang="ja-JP" altLang="en-US" sz="800" b="1" dirty="0"/>
              <a:t>サンプリングレート</a:t>
            </a:r>
          </a:p>
        </p:txBody>
      </p:sp>
      <p:sp>
        <p:nvSpPr>
          <p:cNvPr id="17" name="テキスト ボックス 16"/>
          <p:cNvSpPr txBox="1"/>
          <p:nvPr/>
        </p:nvSpPr>
        <p:spPr>
          <a:xfrm>
            <a:off x="2843808" y="4221088"/>
            <a:ext cx="2664296" cy="369332"/>
          </a:xfrm>
          <a:prstGeom prst="rect">
            <a:avLst/>
          </a:prstGeom>
          <a:solidFill>
            <a:schemeClr val="bg1"/>
          </a:solidFill>
        </p:spPr>
        <p:txBody>
          <a:bodyPr wrap="square" rtlCol="0" anchor="b">
            <a:spAutoFit/>
          </a:bodyPr>
          <a:lstStyle/>
          <a:p>
            <a:pPr algn="ctr"/>
            <a:r>
              <a:rPr kumimoji="1" lang="ja-JP" altLang="en-US" sz="900" b="1" dirty="0"/>
              <a:t>センサから戻ってきた</a:t>
            </a:r>
            <a:endParaRPr kumimoji="1" lang="en-US" altLang="ja-JP" sz="900" b="1" dirty="0"/>
          </a:p>
          <a:p>
            <a:pPr algn="ctr"/>
            <a:r>
              <a:rPr kumimoji="1" lang="ja-JP" altLang="en-US" sz="900" b="1" dirty="0"/>
              <a:t>光信号のスペクトル強度分布光</a:t>
            </a:r>
          </a:p>
        </p:txBody>
      </p:sp>
      <p:sp>
        <p:nvSpPr>
          <p:cNvPr id="18" name="テキスト ボックス 17"/>
          <p:cNvSpPr txBox="1"/>
          <p:nvPr/>
        </p:nvSpPr>
        <p:spPr>
          <a:xfrm rot="16200000">
            <a:off x="2111205" y="4944613"/>
            <a:ext cx="801166" cy="200055"/>
          </a:xfrm>
          <a:prstGeom prst="rect">
            <a:avLst/>
          </a:prstGeom>
          <a:solidFill>
            <a:schemeClr val="bg1"/>
          </a:solidFill>
        </p:spPr>
        <p:txBody>
          <a:bodyPr wrap="square" rtlCol="0" anchor="b">
            <a:spAutoFit/>
          </a:bodyPr>
          <a:lstStyle/>
          <a:p>
            <a:pPr algn="ctr"/>
            <a:r>
              <a:rPr kumimoji="1" lang="ja-JP" altLang="en-US" sz="700" b="1" dirty="0"/>
              <a:t>光強度</a:t>
            </a:r>
          </a:p>
        </p:txBody>
      </p:sp>
      <p:sp>
        <p:nvSpPr>
          <p:cNvPr id="19" name="テキスト ボックス 18"/>
          <p:cNvSpPr txBox="1"/>
          <p:nvPr/>
        </p:nvSpPr>
        <p:spPr>
          <a:xfrm>
            <a:off x="3635896" y="5749225"/>
            <a:ext cx="800819" cy="200055"/>
          </a:xfrm>
          <a:prstGeom prst="rect">
            <a:avLst/>
          </a:prstGeom>
          <a:solidFill>
            <a:schemeClr val="bg1"/>
          </a:solidFill>
        </p:spPr>
        <p:txBody>
          <a:bodyPr wrap="square" rtlCol="0">
            <a:spAutoFit/>
          </a:bodyPr>
          <a:lstStyle/>
          <a:p>
            <a:pPr algn="ctr"/>
            <a:r>
              <a:rPr kumimoji="1" lang="ja-JP" altLang="en-US" sz="700" b="1" dirty="0"/>
              <a:t>波長</a:t>
            </a:r>
          </a:p>
        </p:txBody>
      </p:sp>
      <p:sp>
        <p:nvSpPr>
          <p:cNvPr id="20" name="テキスト ボックス 19"/>
          <p:cNvSpPr txBox="1"/>
          <p:nvPr/>
        </p:nvSpPr>
        <p:spPr>
          <a:xfrm>
            <a:off x="4211960" y="5065439"/>
            <a:ext cx="1800200" cy="307777"/>
          </a:xfrm>
          <a:prstGeom prst="rect">
            <a:avLst/>
          </a:prstGeom>
          <a:solidFill>
            <a:schemeClr val="bg1"/>
          </a:solidFill>
        </p:spPr>
        <p:txBody>
          <a:bodyPr wrap="square" rtlCol="0" anchor="b">
            <a:spAutoFit/>
          </a:bodyPr>
          <a:lstStyle/>
          <a:p>
            <a:r>
              <a:rPr kumimoji="1" lang="ja-JP" altLang="en-US" sz="700" b="1" dirty="0"/>
              <a:t>温度変動による </a:t>
            </a:r>
            <a:endParaRPr kumimoji="1" lang="en-US" altLang="ja-JP" sz="700" b="1" dirty="0"/>
          </a:p>
          <a:p>
            <a:r>
              <a:rPr kumimoji="1" lang="en-US" altLang="ja-JP" sz="700" b="1" dirty="0"/>
              <a:t>GaAs </a:t>
            </a:r>
            <a:r>
              <a:rPr kumimoji="1" lang="ja-JP" altLang="en-US" sz="700" b="1" dirty="0"/>
              <a:t>バンドギャップのシフト</a:t>
            </a:r>
          </a:p>
        </p:txBody>
      </p:sp>
      <p:sp>
        <p:nvSpPr>
          <p:cNvPr id="21" name="テキスト ボックス 20"/>
          <p:cNvSpPr txBox="1"/>
          <p:nvPr/>
        </p:nvSpPr>
        <p:spPr>
          <a:xfrm>
            <a:off x="2699792" y="5157192"/>
            <a:ext cx="737195" cy="200055"/>
          </a:xfrm>
          <a:prstGeom prst="rect">
            <a:avLst/>
          </a:prstGeom>
          <a:solidFill>
            <a:schemeClr val="bg1"/>
          </a:solidFill>
        </p:spPr>
        <p:txBody>
          <a:bodyPr wrap="square" rtlCol="0">
            <a:spAutoFit/>
          </a:bodyPr>
          <a:lstStyle/>
          <a:p>
            <a:pPr algn="r"/>
            <a:r>
              <a:rPr kumimoji="1" lang="ja-JP" altLang="en-US" sz="700" b="1" dirty="0"/>
              <a:t>バンドギャップ</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
          <p:cNvSpPr txBox="1">
            <a:spLocks noGrp="1" noChangeArrowheads="1"/>
          </p:cNvSpPr>
          <p:nvPr>
            <p:ph idx="1"/>
          </p:nvPr>
        </p:nvSpPr>
        <p:spPr>
          <a:xfrm>
            <a:off x="1043608" y="1196752"/>
            <a:ext cx="7056784" cy="4241161"/>
          </a:xfrm>
        </p:spPr>
        <p:txBody>
          <a:bodyPr wrap="square">
            <a:spAutoFit/>
          </a:bodyPr>
          <a:lstStyle/>
          <a:p>
            <a:pPr>
              <a:buNone/>
              <a:defRPr/>
            </a:pPr>
            <a:r>
              <a:rPr lang="ja-JP" altLang="en-US" sz="1800" b="1" dirty="0">
                <a:latin typeface="Calibri" pitchFamily="34" charset="0"/>
              </a:rPr>
              <a:t>半導体バンドギャップ技術の利点</a:t>
            </a:r>
            <a:endParaRPr lang="fr-CA" sz="1800" b="1" dirty="0">
              <a:latin typeface="Calibri" pitchFamily="34" charset="0"/>
            </a:endParaRPr>
          </a:p>
          <a:p>
            <a:pPr>
              <a:defRPr/>
            </a:pPr>
            <a:endParaRPr lang="en-US" sz="1600" dirty="0">
              <a:latin typeface="Calibri" pitchFamily="34" charset="0"/>
            </a:endParaRPr>
          </a:p>
          <a:p>
            <a:pPr>
              <a:buFont typeface="Wingdings" pitchFamily="2" charset="2"/>
              <a:buChar char="§"/>
              <a:defRPr/>
            </a:pPr>
            <a:r>
              <a:rPr lang="ja-JP" altLang="en-US" sz="1400" dirty="0">
                <a:latin typeface="Calibri" pitchFamily="34" charset="0"/>
              </a:rPr>
              <a:t>光強度依存性がない（損失や反射の影響がない）</a:t>
            </a:r>
            <a:endParaRPr lang="en-US" sz="1400" dirty="0">
              <a:latin typeface="Calibri" pitchFamily="34" charset="0"/>
            </a:endParaRPr>
          </a:p>
          <a:p>
            <a:pPr>
              <a:buFont typeface="Wingdings" pitchFamily="2" charset="2"/>
              <a:buChar char="§"/>
              <a:defRPr/>
            </a:pPr>
            <a:r>
              <a:rPr lang="ja-JP" altLang="en-US" sz="1400" dirty="0">
                <a:latin typeface="Calibri" pitchFamily="34" charset="0"/>
              </a:rPr>
              <a:t>光ファイバの動きや機械的振動に感度がない</a:t>
            </a:r>
            <a:endParaRPr lang="en-US" sz="1400" dirty="0">
              <a:latin typeface="Calibri" pitchFamily="34" charset="0"/>
            </a:endParaRPr>
          </a:p>
          <a:p>
            <a:pPr>
              <a:buFont typeface="Wingdings" pitchFamily="2" charset="2"/>
              <a:buChar char="§"/>
              <a:defRPr/>
            </a:pPr>
            <a:r>
              <a:rPr lang="ja-JP" altLang="en-US" sz="1400" dirty="0">
                <a:latin typeface="Calibri" pitchFamily="34" charset="0"/>
              </a:rPr>
              <a:t>計測再現性は光ケーブルの接続や多重接続の影響を受けない</a:t>
            </a:r>
            <a:endParaRPr lang="en-CA" sz="1400" dirty="0">
              <a:latin typeface="Calibri" pitchFamily="34" charset="0"/>
            </a:endParaRPr>
          </a:p>
          <a:p>
            <a:pPr>
              <a:buFont typeface="Wingdings" pitchFamily="2" charset="2"/>
              <a:buChar char="§"/>
              <a:defRPr/>
            </a:pPr>
            <a:r>
              <a:rPr lang="ja-JP" altLang="en-US" sz="1400" dirty="0">
                <a:latin typeface="Calibri" pitchFamily="34" charset="0"/>
              </a:rPr>
              <a:t>センサは１５０ミクロン程度のサイズ</a:t>
            </a:r>
            <a:endParaRPr lang="en-CA" sz="1400" dirty="0">
              <a:latin typeface="Calibri" pitchFamily="34" charset="0"/>
            </a:endParaRPr>
          </a:p>
          <a:p>
            <a:pPr>
              <a:buFont typeface="Wingdings" pitchFamily="2" charset="2"/>
              <a:buChar char="§"/>
              <a:defRPr/>
            </a:pPr>
            <a:r>
              <a:rPr lang="ja-JP" altLang="en-US" sz="1400" dirty="0">
                <a:latin typeface="Calibri" pitchFamily="34" charset="0"/>
              </a:rPr>
              <a:t>応答時間１ｍｓ以下が可能</a:t>
            </a:r>
            <a:endParaRPr lang="en-CA" sz="1400" dirty="0">
              <a:latin typeface="Calibri" pitchFamily="34" charset="0"/>
            </a:endParaRPr>
          </a:p>
          <a:p>
            <a:pPr marL="0" indent="0">
              <a:buFont typeface="Wingdings" pitchFamily="2" charset="2"/>
              <a:buNone/>
              <a:defRPr/>
            </a:pPr>
            <a:endParaRPr lang="en-US" sz="1400" dirty="0">
              <a:latin typeface="Calibri" pitchFamily="34" charset="0"/>
            </a:endParaRPr>
          </a:p>
          <a:p>
            <a:pPr marL="0" indent="0">
              <a:buFont typeface="Wingdings" pitchFamily="2" charset="2"/>
              <a:buNone/>
              <a:defRPr/>
            </a:pPr>
            <a:r>
              <a:rPr lang="ja-JP" altLang="en-US" sz="1400" dirty="0">
                <a:latin typeface="Calibri" pitchFamily="34" charset="0"/>
              </a:rPr>
              <a:t>ＳＣＢＧ技術は絶対温度と相対温度の双方の計測を可能にし、事前に校正係数を準備する必要がない。この特長による利点は計り知れない；</a:t>
            </a:r>
            <a:endParaRPr lang="fr-CA" sz="1400" dirty="0">
              <a:latin typeface="Calibri" pitchFamily="34" charset="0"/>
            </a:endParaRPr>
          </a:p>
          <a:p>
            <a:pPr>
              <a:buFont typeface="Wingdings" pitchFamily="2" charset="2"/>
              <a:buChar char="§"/>
              <a:defRPr/>
            </a:pPr>
            <a:endParaRPr lang="fr-CA" sz="1400" dirty="0">
              <a:latin typeface="Calibri" pitchFamily="34" charset="0"/>
            </a:endParaRPr>
          </a:p>
          <a:p>
            <a:pPr>
              <a:buFont typeface="Wingdings" pitchFamily="2" charset="2"/>
              <a:buChar char="§"/>
              <a:defRPr/>
            </a:pPr>
            <a:r>
              <a:rPr lang="ja-JP" altLang="en-US" sz="1400" dirty="0">
                <a:latin typeface="Calibri" pitchFamily="34" charset="0"/>
              </a:rPr>
              <a:t>人の手による操作が排除できるので、ヒューマンエラーのリスクを軽減できる。</a:t>
            </a:r>
            <a:endParaRPr lang="fr-CA" sz="1400" dirty="0">
              <a:latin typeface="Calibri" pitchFamily="34" charset="0"/>
            </a:endParaRPr>
          </a:p>
          <a:p>
            <a:pPr>
              <a:buFont typeface="Wingdings" pitchFamily="2" charset="2"/>
              <a:buChar char="§"/>
              <a:defRPr/>
            </a:pPr>
            <a:r>
              <a:rPr lang="ja-JP" altLang="en-US" sz="1400" dirty="0">
                <a:latin typeface="Calibri" pitchFamily="34" charset="0"/>
              </a:rPr>
              <a:t>試験運用中センサの校正係数の不一致による不正確な読み出しを防げる。</a:t>
            </a:r>
            <a:endParaRPr lang="en-US" sz="1400" dirty="0">
              <a:latin typeface="Calibri" pitchFamily="34" charset="0"/>
            </a:endParaRPr>
          </a:p>
          <a:p>
            <a:pPr>
              <a:buFont typeface="Wingdings" pitchFamily="2" charset="2"/>
              <a:buChar char="§"/>
              <a:defRPr/>
            </a:pPr>
            <a:r>
              <a:rPr lang="ja-JP" altLang="en-US" sz="1400" dirty="0">
                <a:latin typeface="Calibri" pitchFamily="34" charset="0"/>
              </a:rPr>
              <a:t>センサ校正なしに複数センサを複数チャンネルに自由に適用できる。</a:t>
            </a:r>
            <a:endParaRPr lang="en-US" sz="1400" dirty="0">
              <a:latin typeface="Calibri" pitchFamily="34" charset="0"/>
            </a:endParaRPr>
          </a:p>
          <a:p>
            <a:pPr>
              <a:buFont typeface="Wingdings" pitchFamily="2" charset="2"/>
              <a:buChar char="§"/>
              <a:defRPr/>
            </a:pPr>
            <a:r>
              <a:rPr lang="ja-JP" altLang="en-US" sz="1400" dirty="0">
                <a:latin typeface="Calibri" pitchFamily="34" charset="0"/>
              </a:rPr>
              <a:t>単純に</a:t>
            </a:r>
            <a:r>
              <a:rPr lang="en-US" altLang="ja-JP" sz="1400" dirty="0">
                <a:latin typeface="Calibri" pitchFamily="34" charset="0"/>
              </a:rPr>
              <a:t>”</a:t>
            </a:r>
            <a:r>
              <a:rPr lang="ja-JP" altLang="en-US" sz="1400" dirty="0">
                <a:latin typeface="Calibri" pitchFamily="34" charset="0"/>
              </a:rPr>
              <a:t>コネクト＆メジャー</a:t>
            </a:r>
            <a:r>
              <a:rPr lang="en-US" altLang="ja-JP" sz="1400" dirty="0">
                <a:latin typeface="Calibri" pitchFamily="34" charset="0"/>
              </a:rPr>
              <a:t>”</a:t>
            </a:r>
            <a:r>
              <a:rPr lang="ja-JP" altLang="en-US" sz="1400" dirty="0">
                <a:latin typeface="Calibri" pitchFamily="34" charset="0"/>
              </a:rPr>
              <a:t>可能なので、設置や試験の効率が大幅に改善される。</a:t>
            </a:r>
            <a:endParaRPr lang="fr-CA" sz="1400" dirty="0">
              <a:latin typeface="Calibri" pitchFamily="34" charset="0"/>
            </a:endParaRPr>
          </a:p>
          <a:p>
            <a:pPr>
              <a:buFont typeface="Wingdings" pitchFamily="2" charset="2"/>
              <a:buChar char="§"/>
              <a:defRPr/>
            </a:pPr>
            <a:r>
              <a:rPr lang="ja-JP" altLang="en-US" sz="1400">
                <a:latin typeface="Calibri" pitchFamily="34" charset="0"/>
              </a:rPr>
              <a:t>センサ間のバラツキがない</a:t>
            </a:r>
            <a:r>
              <a:rPr lang="en-US" sz="1400">
                <a:latin typeface="Calibri" pitchFamily="34" charset="0"/>
              </a:rPr>
              <a:t> </a:t>
            </a:r>
            <a:endParaRPr lang="fr-CA" sz="1400" dirty="0">
              <a:latin typeface="Calibri" pitchFamily="34" charset="0"/>
            </a:endParaRPr>
          </a:p>
        </p:txBody>
      </p:sp>
      <p:sp>
        <p:nvSpPr>
          <p:cNvPr id="8" name="Title 1"/>
          <p:cNvSpPr>
            <a:spLocks noGrp="1"/>
          </p:cNvSpPr>
          <p:nvPr>
            <p:ph type="title"/>
          </p:nvPr>
        </p:nvSpPr>
        <p:spPr>
          <a:xfrm>
            <a:off x="251520" y="0"/>
            <a:ext cx="8435280" cy="692696"/>
          </a:xfrm>
        </p:spPr>
        <p:txBody>
          <a:bodyPr/>
          <a:lstStyle/>
          <a:p>
            <a:r>
              <a:rPr lang="en-US" dirty="0" err="1"/>
              <a:t>SCBG</a:t>
            </a:r>
            <a:r>
              <a:rPr lang="en-US" dirty="0"/>
              <a:t> </a:t>
            </a:r>
            <a:r>
              <a:rPr lang="ja-JP" altLang="en-US" dirty="0"/>
              <a:t>（</a:t>
            </a:r>
            <a:r>
              <a:rPr lang="en-US" dirty="0"/>
              <a:t>Semiconductor Band Gap</a:t>
            </a:r>
            <a:r>
              <a:rPr lang="ja-JP" altLang="en-US" dirty="0"/>
              <a:t>）の概要</a:t>
            </a:r>
            <a:endParaRPr lang="en-US" dirty="0"/>
          </a:p>
        </p:txBody>
      </p:sp>
    </p:spTree>
    <p:extLst>
      <p:ext uri="{BB962C8B-B14F-4D97-AF65-F5344CB8AC3E}">
        <p14:creationId xmlns:p14="http://schemas.microsoft.com/office/powerpoint/2010/main" val="22483087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0" y="720000"/>
            <a:ext cx="9144000" cy="6156000"/>
          </a:xfrm>
          <a:prstGeom prst="rect">
            <a:avLst/>
          </a:prstGeom>
          <a:gradFill flip="none" rotWithShape="1">
            <a:gsLst>
              <a:gs pos="0">
                <a:schemeClr val="accent6">
                  <a:lumMod val="75000"/>
                </a:schemeClr>
              </a:gs>
              <a:gs pos="50000">
                <a:schemeClr val="accent6">
                  <a:lumMod val="60000"/>
                  <a:lumOff val="40000"/>
                  <a:alpha val="67000"/>
                </a:schemeClr>
              </a:gs>
              <a:gs pos="100000">
                <a:schemeClr val="accent6">
                  <a:lumMod val="20000"/>
                  <a:lumOff val="80000"/>
                  <a:alpha val="32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ja-JP" altLang="en-US" dirty="0"/>
              <a:t>提供するソリューション</a:t>
            </a:r>
            <a:endParaRPr lang="en-US" dirty="0"/>
          </a:p>
        </p:txBody>
      </p:sp>
      <p:pic>
        <p:nvPicPr>
          <p:cNvPr id="5" name="Picture 4" descr="IMP0091 OPP-C Rev 1.bmp"/>
          <p:cNvPicPr>
            <a:picLocks noChangeAspect="1"/>
          </p:cNvPicPr>
          <p:nvPr/>
        </p:nvPicPr>
        <p:blipFill>
          <a:blip r:embed="rId2" cstate="print"/>
          <a:srcRect t="8333"/>
          <a:stretch>
            <a:fillRect/>
          </a:stretch>
        </p:blipFill>
        <p:spPr>
          <a:xfrm>
            <a:off x="3096008" y="1133696"/>
            <a:ext cx="1440000" cy="886154"/>
          </a:xfrm>
          <a:prstGeom prst="rect">
            <a:avLst/>
          </a:prstGeom>
        </p:spPr>
      </p:pic>
      <p:pic>
        <p:nvPicPr>
          <p:cNvPr id="6" name="Picture 5" descr="OPD chaussée-1.JPG"/>
          <p:cNvPicPr>
            <a:picLocks noChangeAspect="1"/>
          </p:cNvPicPr>
          <p:nvPr/>
        </p:nvPicPr>
        <p:blipFill>
          <a:blip r:embed="rId3" cstate="print"/>
          <a:srcRect t="2804" b="13065"/>
          <a:stretch>
            <a:fillRect/>
          </a:stretch>
        </p:blipFill>
        <p:spPr>
          <a:xfrm>
            <a:off x="1548008" y="1133696"/>
            <a:ext cx="1440000" cy="886154"/>
          </a:xfrm>
          <a:prstGeom prst="rect">
            <a:avLst/>
          </a:prstGeom>
        </p:spPr>
      </p:pic>
      <p:pic>
        <p:nvPicPr>
          <p:cNvPr id="9" name="Picture 8" descr="Well-angle retouch.jpg"/>
          <p:cNvPicPr>
            <a:picLocks/>
          </p:cNvPicPr>
          <p:nvPr/>
        </p:nvPicPr>
        <p:blipFill>
          <a:blip r:embed="rId4" cstate="print"/>
          <a:srcRect r="4672" b="2639"/>
          <a:stretch>
            <a:fillRect/>
          </a:stretch>
        </p:blipFill>
        <p:spPr>
          <a:xfrm>
            <a:off x="4644008" y="4148968"/>
            <a:ext cx="1440000" cy="1908000"/>
          </a:xfrm>
          <a:prstGeom prst="rect">
            <a:avLst/>
          </a:prstGeom>
        </p:spPr>
      </p:pic>
      <p:pic>
        <p:nvPicPr>
          <p:cNvPr id="12" name="Picture 11" descr="OPP-W.jpg"/>
          <p:cNvPicPr>
            <a:picLocks noChangeAspect="1"/>
          </p:cNvPicPr>
          <p:nvPr/>
        </p:nvPicPr>
        <p:blipFill>
          <a:blip r:embed="rId5" cstate="print"/>
          <a:stretch>
            <a:fillRect/>
          </a:stretch>
        </p:blipFill>
        <p:spPr>
          <a:xfrm>
            <a:off x="1548008" y="3140968"/>
            <a:ext cx="1440000" cy="886154"/>
          </a:xfrm>
          <a:prstGeom prst="rect">
            <a:avLst/>
          </a:prstGeom>
        </p:spPr>
      </p:pic>
      <p:pic>
        <p:nvPicPr>
          <p:cNvPr id="14" name="Picture 13" descr="fp4000.jpg"/>
          <p:cNvPicPr>
            <a:picLocks noChangeAspect="1"/>
          </p:cNvPicPr>
          <p:nvPr/>
        </p:nvPicPr>
        <p:blipFill>
          <a:blip r:embed="rId6" cstate="print"/>
          <a:srcRect t="4560" b="8809"/>
          <a:stretch>
            <a:fillRect/>
          </a:stretch>
        </p:blipFill>
        <p:spPr>
          <a:xfrm>
            <a:off x="1548008" y="2132968"/>
            <a:ext cx="1440000" cy="886154"/>
          </a:xfrm>
          <a:prstGeom prst="rect">
            <a:avLst/>
          </a:prstGeom>
        </p:spPr>
      </p:pic>
      <p:pic>
        <p:nvPicPr>
          <p:cNvPr id="15" name="Picture 14" descr="ProSens.jpg"/>
          <p:cNvPicPr>
            <a:picLocks noChangeAspect="1"/>
          </p:cNvPicPr>
          <p:nvPr/>
        </p:nvPicPr>
        <p:blipFill>
          <a:blip r:embed="rId7" cstate="print"/>
          <a:srcRect l="4701" t="14049" r="5972" b="17804"/>
          <a:stretch>
            <a:fillRect/>
          </a:stretch>
        </p:blipFill>
        <p:spPr>
          <a:xfrm>
            <a:off x="6192008" y="4148968"/>
            <a:ext cx="1440000" cy="886154"/>
          </a:xfrm>
          <a:prstGeom prst="rect">
            <a:avLst/>
          </a:prstGeom>
        </p:spPr>
      </p:pic>
      <p:pic>
        <p:nvPicPr>
          <p:cNvPr id="11" name="Picture 10" descr="FieldSens.tif"/>
          <p:cNvPicPr>
            <a:picLocks noChangeAspect="1"/>
          </p:cNvPicPr>
          <p:nvPr/>
        </p:nvPicPr>
        <p:blipFill>
          <a:blip r:embed="rId8" cstate="print"/>
          <a:srcRect t="6300" r="42867" b="17329"/>
          <a:stretch>
            <a:fillRect/>
          </a:stretch>
        </p:blipFill>
        <p:spPr>
          <a:xfrm>
            <a:off x="4644008" y="3140968"/>
            <a:ext cx="1440000" cy="886154"/>
          </a:xfrm>
          <a:prstGeom prst="rect">
            <a:avLst/>
          </a:prstGeom>
        </p:spPr>
      </p:pic>
      <p:pic>
        <p:nvPicPr>
          <p:cNvPr id="7" name="Picture 6" descr="pico.jpg"/>
          <p:cNvPicPr>
            <a:picLocks noChangeAspect="1"/>
          </p:cNvPicPr>
          <p:nvPr/>
        </p:nvPicPr>
        <p:blipFill>
          <a:blip r:embed="rId9" cstate="print"/>
          <a:srcRect t="18543" r="22745" b="3387"/>
          <a:stretch>
            <a:fillRect/>
          </a:stretch>
        </p:blipFill>
        <p:spPr>
          <a:xfrm>
            <a:off x="6192008" y="5156968"/>
            <a:ext cx="1440000" cy="886154"/>
          </a:xfrm>
          <a:prstGeom prst="rect">
            <a:avLst/>
          </a:prstGeom>
        </p:spPr>
      </p:pic>
      <p:pic>
        <p:nvPicPr>
          <p:cNvPr id="10" name="Picture 9" descr="MNT f .tif"/>
          <p:cNvPicPr>
            <a:picLocks noChangeAspect="1"/>
          </p:cNvPicPr>
          <p:nvPr/>
        </p:nvPicPr>
        <p:blipFill>
          <a:blip r:embed="rId10" cstate="print"/>
          <a:srcRect t="8685"/>
          <a:stretch>
            <a:fillRect/>
          </a:stretch>
        </p:blipFill>
        <p:spPr>
          <a:xfrm>
            <a:off x="6192008" y="3140968"/>
            <a:ext cx="1440000" cy="886154"/>
          </a:xfrm>
          <a:prstGeom prst="rect">
            <a:avLst/>
          </a:prstGeom>
        </p:spPr>
      </p:pic>
      <p:pic>
        <p:nvPicPr>
          <p:cNvPr id="17" name="Picture 16" descr="OTG-R picture.jpg"/>
          <p:cNvPicPr>
            <a:picLocks/>
          </p:cNvPicPr>
          <p:nvPr/>
        </p:nvPicPr>
        <p:blipFill>
          <a:blip r:embed="rId11" cstate="print"/>
          <a:srcRect l="14593" r="27034"/>
          <a:stretch>
            <a:fillRect/>
          </a:stretch>
        </p:blipFill>
        <p:spPr>
          <a:xfrm>
            <a:off x="3096008" y="2132968"/>
            <a:ext cx="1440160" cy="1908000"/>
          </a:xfrm>
          <a:prstGeom prst="rect">
            <a:avLst/>
          </a:prstGeom>
        </p:spPr>
      </p:pic>
      <p:sp>
        <p:nvSpPr>
          <p:cNvPr id="30" name="TextBox 29"/>
          <p:cNvSpPr txBox="1"/>
          <p:nvPr/>
        </p:nvSpPr>
        <p:spPr>
          <a:xfrm>
            <a:off x="4607496" y="1044000"/>
            <a:ext cx="4536504" cy="2015936"/>
          </a:xfrm>
          <a:prstGeom prst="rect">
            <a:avLst/>
          </a:prstGeom>
          <a:noFill/>
        </p:spPr>
        <p:txBody>
          <a:bodyPr wrap="square" rtlCol="0">
            <a:spAutoFit/>
          </a:bodyPr>
          <a:lstStyle/>
          <a:p>
            <a:r>
              <a:rPr lang="ja-JP" altLang="en-US" sz="2000" dirty="0"/>
              <a:t>小さい</a:t>
            </a:r>
            <a:endParaRPr lang="en-US" sz="2000" dirty="0"/>
          </a:p>
          <a:p>
            <a:endParaRPr lang="en-US" sz="500" dirty="0"/>
          </a:p>
          <a:p>
            <a:r>
              <a:rPr lang="ja-JP" altLang="en-US" sz="2000" dirty="0"/>
              <a:t>使いやすい</a:t>
            </a:r>
            <a:endParaRPr lang="en-US" sz="2000" dirty="0"/>
          </a:p>
          <a:p>
            <a:endParaRPr lang="en-US" sz="500" dirty="0"/>
          </a:p>
          <a:p>
            <a:r>
              <a:rPr lang="ja-JP" altLang="en-US" sz="2000" dirty="0"/>
              <a:t>とても堅牢な設計</a:t>
            </a:r>
            <a:endParaRPr lang="en-US" sz="2000" dirty="0"/>
          </a:p>
          <a:p>
            <a:endParaRPr lang="en-US" sz="500" dirty="0"/>
          </a:p>
          <a:p>
            <a:r>
              <a:rPr lang="ja-JP" altLang="en-US" sz="2000" dirty="0"/>
              <a:t>高い信頼性と精度</a:t>
            </a:r>
            <a:endParaRPr lang="en-US" sz="2000" dirty="0"/>
          </a:p>
          <a:p>
            <a:endParaRPr lang="en-US" sz="500" dirty="0"/>
          </a:p>
          <a:p>
            <a:r>
              <a:rPr lang="ja-JP" altLang="en-US" sz="2000" dirty="0"/>
              <a:t>メンテナンスの必要性が低い</a:t>
            </a:r>
            <a:endParaRPr lang="en-US" sz="2000" dirty="0"/>
          </a:p>
          <a:p>
            <a:endParaRPr lang="en-US" sz="500" dirty="0"/>
          </a:p>
        </p:txBody>
      </p:sp>
      <p:sp>
        <p:nvSpPr>
          <p:cNvPr id="31" name="TextBox 30"/>
          <p:cNvSpPr txBox="1"/>
          <p:nvPr/>
        </p:nvSpPr>
        <p:spPr>
          <a:xfrm>
            <a:off x="683568" y="4221088"/>
            <a:ext cx="3816424" cy="1938992"/>
          </a:xfrm>
          <a:prstGeom prst="rect">
            <a:avLst/>
          </a:prstGeom>
          <a:noFill/>
        </p:spPr>
        <p:txBody>
          <a:bodyPr wrap="square" rtlCol="0">
            <a:spAutoFit/>
          </a:bodyPr>
          <a:lstStyle/>
          <a:p>
            <a:pPr algn="r"/>
            <a:r>
              <a:rPr lang="ja-JP" altLang="en-US" sz="2000" dirty="0"/>
              <a:t>厳しい環境向けの設計</a:t>
            </a:r>
            <a:endParaRPr lang="en-US" sz="2000" dirty="0"/>
          </a:p>
          <a:p>
            <a:pPr algn="r"/>
            <a:endParaRPr lang="en-US" sz="500" dirty="0"/>
          </a:p>
          <a:p>
            <a:pPr algn="r"/>
            <a:r>
              <a:rPr lang="ja-JP" altLang="en-US" sz="2000" dirty="0"/>
              <a:t>極めて高い再現性</a:t>
            </a:r>
            <a:endParaRPr lang="en-US" sz="2000" dirty="0"/>
          </a:p>
          <a:p>
            <a:pPr algn="r"/>
            <a:endParaRPr lang="en-US" sz="500" dirty="0"/>
          </a:p>
          <a:p>
            <a:pPr algn="r"/>
            <a:r>
              <a:rPr lang="ja-JP" altLang="en-US" sz="2000" dirty="0"/>
              <a:t>オールインワン・ソリューション</a:t>
            </a:r>
            <a:endParaRPr lang="en-US" sz="2000" dirty="0"/>
          </a:p>
          <a:p>
            <a:pPr algn="r"/>
            <a:endParaRPr lang="en-US" sz="500" dirty="0"/>
          </a:p>
          <a:p>
            <a:pPr algn="r"/>
            <a:r>
              <a:rPr lang="ja-JP" altLang="en-US" sz="2000" dirty="0"/>
              <a:t>原理的に安全</a:t>
            </a:r>
            <a:endParaRPr lang="en-US" sz="2000" dirty="0"/>
          </a:p>
          <a:p>
            <a:pPr algn="r"/>
            <a:endParaRPr lang="en-US" sz="500" dirty="0"/>
          </a:p>
          <a:p>
            <a:pPr algn="r"/>
            <a:r>
              <a:rPr lang="ja-JP" altLang="en-US" sz="2000" dirty="0"/>
              <a:t>多機能</a:t>
            </a:r>
            <a:endParaRPr lang="en-US" sz="2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
                                            <p:txEl>
                                              <p:pRg st="0" end="0"/>
                                            </p:txEl>
                                          </p:spTgt>
                                        </p:tgtEl>
                                        <p:attrNameLst>
                                          <p:attrName>style.visibility</p:attrName>
                                        </p:attrNameLst>
                                      </p:cBhvr>
                                      <p:to>
                                        <p:strVal val="visible"/>
                                      </p:to>
                                    </p:set>
                                    <p:animEffect transition="in" filter="fade">
                                      <p:cBhvr>
                                        <p:cTn id="7" dur="1000"/>
                                        <p:tgtEl>
                                          <p:spTgt spid="30">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1000"/>
                                        <p:tgtEl>
                                          <p:spTgt spid="17"/>
                                        </p:tgtEl>
                                      </p:cBhvr>
                                    </p:animEffect>
                                  </p:child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30">
                                            <p:txEl>
                                              <p:pRg st="2" end="2"/>
                                            </p:txEl>
                                          </p:spTgt>
                                        </p:tgtEl>
                                        <p:attrNameLst>
                                          <p:attrName>style.visibility</p:attrName>
                                        </p:attrNameLst>
                                      </p:cBhvr>
                                      <p:to>
                                        <p:strVal val="visible"/>
                                      </p:to>
                                    </p:set>
                                    <p:animEffect transition="in" filter="fade">
                                      <p:cBhvr>
                                        <p:cTn id="14" dur="1000"/>
                                        <p:tgtEl>
                                          <p:spTgt spid="30">
                                            <p:txEl>
                                              <p:pRg st="2" end="2"/>
                                            </p:txEl>
                                          </p:spTgt>
                                        </p:tgtEl>
                                      </p:cBhvr>
                                    </p:animEffect>
                                  </p:childTnLst>
                                </p:cTn>
                              </p:par>
                              <p:par>
                                <p:cTn id="15" presetID="10"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childTnLst>
                                </p:cTn>
                              </p:par>
                            </p:childTnLst>
                          </p:cTn>
                        </p:par>
                        <p:par>
                          <p:cTn id="18" fill="hold">
                            <p:stCondLst>
                              <p:cond delay="2000"/>
                            </p:stCondLst>
                            <p:childTnLst>
                              <p:par>
                                <p:cTn id="19" presetID="10" presetClass="entr" presetSubtype="0" fill="hold" nodeType="afterEffect">
                                  <p:stCondLst>
                                    <p:cond delay="0"/>
                                  </p:stCondLst>
                                  <p:childTnLst>
                                    <p:set>
                                      <p:cBhvr>
                                        <p:cTn id="20" dur="1" fill="hold">
                                          <p:stCondLst>
                                            <p:cond delay="0"/>
                                          </p:stCondLst>
                                        </p:cTn>
                                        <p:tgtEl>
                                          <p:spTgt spid="30">
                                            <p:txEl>
                                              <p:pRg st="4" end="4"/>
                                            </p:txEl>
                                          </p:spTgt>
                                        </p:tgtEl>
                                        <p:attrNameLst>
                                          <p:attrName>style.visibility</p:attrName>
                                        </p:attrNameLst>
                                      </p:cBhvr>
                                      <p:to>
                                        <p:strVal val="visible"/>
                                      </p:to>
                                    </p:set>
                                    <p:animEffect transition="in" filter="fade">
                                      <p:cBhvr>
                                        <p:cTn id="21" dur="1000"/>
                                        <p:tgtEl>
                                          <p:spTgt spid="30">
                                            <p:txEl>
                                              <p:pRg st="4" end="4"/>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childTnLst>
                                </p:cTn>
                              </p:par>
                            </p:childTnLst>
                          </p:cTn>
                        </p:par>
                        <p:par>
                          <p:cTn id="25" fill="hold">
                            <p:stCondLst>
                              <p:cond delay="3000"/>
                            </p:stCondLst>
                            <p:childTnLst>
                              <p:par>
                                <p:cTn id="26" presetID="10" presetClass="entr" presetSubtype="0" fill="hold" nodeType="afterEffect">
                                  <p:stCondLst>
                                    <p:cond delay="0"/>
                                  </p:stCondLst>
                                  <p:childTnLst>
                                    <p:set>
                                      <p:cBhvr>
                                        <p:cTn id="27" dur="1" fill="hold">
                                          <p:stCondLst>
                                            <p:cond delay="0"/>
                                          </p:stCondLst>
                                        </p:cTn>
                                        <p:tgtEl>
                                          <p:spTgt spid="30">
                                            <p:txEl>
                                              <p:pRg st="6" end="6"/>
                                            </p:txEl>
                                          </p:spTgt>
                                        </p:tgtEl>
                                        <p:attrNameLst>
                                          <p:attrName>style.visibility</p:attrName>
                                        </p:attrNameLst>
                                      </p:cBhvr>
                                      <p:to>
                                        <p:strVal val="visible"/>
                                      </p:to>
                                    </p:set>
                                    <p:animEffect transition="in" filter="fade">
                                      <p:cBhvr>
                                        <p:cTn id="28" dur="1000"/>
                                        <p:tgtEl>
                                          <p:spTgt spid="30">
                                            <p:txEl>
                                              <p:pRg st="6" end="6"/>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1000"/>
                                        <p:tgtEl>
                                          <p:spTgt spid="15"/>
                                        </p:tgtEl>
                                      </p:cBhvr>
                                    </p:animEffect>
                                  </p:childTnLst>
                                </p:cTn>
                              </p:par>
                            </p:childTnLst>
                          </p:cTn>
                        </p:par>
                        <p:par>
                          <p:cTn id="32" fill="hold">
                            <p:stCondLst>
                              <p:cond delay="4000"/>
                            </p:stCondLst>
                            <p:childTnLst>
                              <p:par>
                                <p:cTn id="33" presetID="10" presetClass="entr" presetSubtype="0" fill="hold" nodeType="afterEffect">
                                  <p:stCondLst>
                                    <p:cond delay="0"/>
                                  </p:stCondLst>
                                  <p:childTnLst>
                                    <p:set>
                                      <p:cBhvr>
                                        <p:cTn id="34" dur="1" fill="hold">
                                          <p:stCondLst>
                                            <p:cond delay="0"/>
                                          </p:stCondLst>
                                        </p:cTn>
                                        <p:tgtEl>
                                          <p:spTgt spid="30">
                                            <p:txEl>
                                              <p:pRg st="8" end="8"/>
                                            </p:txEl>
                                          </p:spTgt>
                                        </p:tgtEl>
                                        <p:attrNameLst>
                                          <p:attrName>style.visibility</p:attrName>
                                        </p:attrNameLst>
                                      </p:cBhvr>
                                      <p:to>
                                        <p:strVal val="visible"/>
                                      </p:to>
                                    </p:set>
                                    <p:animEffect transition="in" filter="fade">
                                      <p:cBhvr>
                                        <p:cTn id="35" dur="1000"/>
                                        <p:tgtEl>
                                          <p:spTgt spid="30">
                                            <p:txEl>
                                              <p:pRg st="8" end="8"/>
                                            </p:txEl>
                                          </p:spTgt>
                                        </p:tgtEl>
                                      </p:cBhvr>
                                    </p:animEffect>
                                  </p:childTnLst>
                                </p:cTn>
                              </p:par>
                              <p:par>
                                <p:cTn id="36" presetID="10" presetClass="entr" presetSubtype="0" fill="hold" nodeType="with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fade">
                                      <p:cBhvr>
                                        <p:cTn id="38" dur="1000"/>
                                        <p:tgtEl>
                                          <p:spTgt spid="14"/>
                                        </p:tgtEl>
                                      </p:cBhvr>
                                    </p:animEffect>
                                  </p:childTnLst>
                                </p:cTn>
                              </p:par>
                            </p:childTnLst>
                          </p:cTn>
                        </p:par>
                        <p:par>
                          <p:cTn id="39" fill="hold">
                            <p:stCondLst>
                              <p:cond delay="5000"/>
                            </p:stCondLst>
                            <p:childTnLst>
                              <p:par>
                                <p:cTn id="40" presetID="10" presetClass="entr" presetSubtype="0" fill="hold" nodeType="afterEffect">
                                  <p:stCondLst>
                                    <p:cond delay="0"/>
                                  </p:stCondLst>
                                  <p:childTnLst>
                                    <p:set>
                                      <p:cBhvr>
                                        <p:cTn id="41" dur="1" fill="hold">
                                          <p:stCondLst>
                                            <p:cond delay="0"/>
                                          </p:stCondLst>
                                        </p:cTn>
                                        <p:tgtEl>
                                          <p:spTgt spid="31">
                                            <p:txEl>
                                              <p:pRg st="0" end="0"/>
                                            </p:txEl>
                                          </p:spTgt>
                                        </p:tgtEl>
                                        <p:attrNameLst>
                                          <p:attrName>style.visibility</p:attrName>
                                        </p:attrNameLst>
                                      </p:cBhvr>
                                      <p:to>
                                        <p:strVal val="visible"/>
                                      </p:to>
                                    </p:set>
                                    <p:animEffect transition="in" filter="fade">
                                      <p:cBhvr>
                                        <p:cTn id="42" dur="1000"/>
                                        <p:tgtEl>
                                          <p:spTgt spid="31">
                                            <p:txEl>
                                              <p:pRg st="0" end="0"/>
                                            </p:txEl>
                                          </p:spTgt>
                                        </p:tgtEl>
                                      </p:cBhvr>
                                    </p:animEffect>
                                  </p:childTnLst>
                                </p:cTn>
                              </p:par>
                              <p:par>
                                <p:cTn id="43" presetID="10" presetClass="entr" presetSubtype="0" fill="hold" nodeType="with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fade">
                                      <p:cBhvr>
                                        <p:cTn id="45" dur="1000"/>
                                        <p:tgtEl>
                                          <p:spTgt spid="12"/>
                                        </p:tgtEl>
                                      </p:cBhvr>
                                    </p:animEffect>
                                  </p:childTnLst>
                                </p:cTn>
                              </p:par>
                            </p:childTnLst>
                          </p:cTn>
                        </p:par>
                        <p:par>
                          <p:cTn id="46" fill="hold">
                            <p:stCondLst>
                              <p:cond delay="6000"/>
                            </p:stCondLst>
                            <p:childTnLst>
                              <p:par>
                                <p:cTn id="47" presetID="10" presetClass="entr" presetSubtype="0" fill="hold" nodeType="afterEffect">
                                  <p:stCondLst>
                                    <p:cond delay="0"/>
                                  </p:stCondLst>
                                  <p:childTnLst>
                                    <p:set>
                                      <p:cBhvr>
                                        <p:cTn id="48" dur="1" fill="hold">
                                          <p:stCondLst>
                                            <p:cond delay="0"/>
                                          </p:stCondLst>
                                        </p:cTn>
                                        <p:tgtEl>
                                          <p:spTgt spid="31">
                                            <p:txEl>
                                              <p:pRg st="2" end="2"/>
                                            </p:txEl>
                                          </p:spTgt>
                                        </p:tgtEl>
                                        <p:attrNameLst>
                                          <p:attrName>style.visibility</p:attrName>
                                        </p:attrNameLst>
                                      </p:cBhvr>
                                      <p:to>
                                        <p:strVal val="visible"/>
                                      </p:to>
                                    </p:set>
                                    <p:animEffect transition="in" filter="fade">
                                      <p:cBhvr>
                                        <p:cTn id="49" dur="1000"/>
                                        <p:tgtEl>
                                          <p:spTgt spid="31">
                                            <p:txEl>
                                              <p:pRg st="2" end="2"/>
                                            </p:txEl>
                                          </p:spTgt>
                                        </p:tgtEl>
                                      </p:cBhvr>
                                    </p:animEffect>
                                  </p:childTnLst>
                                </p:cTn>
                              </p:par>
                              <p:par>
                                <p:cTn id="50" presetID="10" presetClass="entr" presetSubtype="0" fill="hold" nodeType="with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fade">
                                      <p:cBhvr>
                                        <p:cTn id="52" dur="1000"/>
                                        <p:tgtEl>
                                          <p:spTgt spid="11"/>
                                        </p:tgtEl>
                                      </p:cBhvr>
                                    </p:animEffect>
                                  </p:childTnLst>
                                </p:cTn>
                              </p:par>
                            </p:childTnLst>
                          </p:cTn>
                        </p:par>
                        <p:par>
                          <p:cTn id="53" fill="hold">
                            <p:stCondLst>
                              <p:cond delay="7000"/>
                            </p:stCondLst>
                            <p:childTnLst>
                              <p:par>
                                <p:cTn id="54" presetID="10" presetClass="entr" presetSubtype="0" fill="hold" nodeType="afterEffect">
                                  <p:stCondLst>
                                    <p:cond delay="0"/>
                                  </p:stCondLst>
                                  <p:childTnLst>
                                    <p:set>
                                      <p:cBhvr>
                                        <p:cTn id="55" dur="1" fill="hold">
                                          <p:stCondLst>
                                            <p:cond delay="0"/>
                                          </p:stCondLst>
                                        </p:cTn>
                                        <p:tgtEl>
                                          <p:spTgt spid="31">
                                            <p:txEl>
                                              <p:pRg st="4" end="4"/>
                                            </p:txEl>
                                          </p:spTgt>
                                        </p:tgtEl>
                                        <p:attrNameLst>
                                          <p:attrName>style.visibility</p:attrName>
                                        </p:attrNameLst>
                                      </p:cBhvr>
                                      <p:to>
                                        <p:strVal val="visible"/>
                                      </p:to>
                                    </p:set>
                                    <p:animEffect transition="in" filter="fade">
                                      <p:cBhvr>
                                        <p:cTn id="56" dur="1000"/>
                                        <p:tgtEl>
                                          <p:spTgt spid="31">
                                            <p:txEl>
                                              <p:pRg st="4" end="4"/>
                                            </p:txEl>
                                          </p:spTgt>
                                        </p:tgtEl>
                                      </p:cBhvr>
                                    </p:animEffect>
                                  </p:childTnLst>
                                </p:cTn>
                              </p:par>
                              <p:par>
                                <p:cTn id="57" presetID="10" presetClass="entr" presetSubtype="0" fill="hold" nodeType="withEffect">
                                  <p:stCondLst>
                                    <p:cond delay="0"/>
                                  </p:stCondLst>
                                  <p:childTnLst>
                                    <p:set>
                                      <p:cBhvr>
                                        <p:cTn id="58" dur="1" fill="hold">
                                          <p:stCondLst>
                                            <p:cond delay="0"/>
                                          </p:stCondLst>
                                        </p:cTn>
                                        <p:tgtEl>
                                          <p:spTgt spid="9"/>
                                        </p:tgtEl>
                                        <p:attrNameLst>
                                          <p:attrName>style.visibility</p:attrName>
                                        </p:attrNameLst>
                                      </p:cBhvr>
                                      <p:to>
                                        <p:strVal val="visible"/>
                                      </p:to>
                                    </p:set>
                                    <p:animEffect transition="in" filter="fade">
                                      <p:cBhvr>
                                        <p:cTn id="59" dur="1000"/>
                                        <p:tgtEl>
                                          <p:spTgt spid="9"/>
                                        </p:tgtEl>
                                      </p:cBhvr>
                                    </p:animEffect>
                                  </p:childTnLst>
                                </p:cTn>
                              </p:par>
                            </p:childTnLst>
                          </p:cTn>
                        </p:par>
                        <p:par>
                          <p:cTn id="60" fill="hold">
                            <p:stCondLst>
                              <p:cond delay="8000"/>
                            </p:stCondLst>
                            <p:childTnLst>
                              <p:par>
                                <p:cTn id="61" presetID="10" presetClass="entr" presetSubtype="0" fill="hold" nodeType="afterEffect">
                                  <p:stCondLst>
                                    <p:cond delay="0"/>
                                  </p:stCondLst>
                                  <p:childTnLst>
                                    <p:set>
                                      <p:cBhvr>
                                        <p:cTn id="62" dur="1" fill="hold">
                                          <p:stCondLst>
                                            <p:cond delay="0"/>
                                          </p:stCondLst>
                                        </p:cTn>
                                        <p:tgtEl>
                                          <p:spTgt spid="31">
                                            <p:txEl>
                                              <p:pRg st="6" end="6"/>
                                            </p:txEl>
                                          </p:spTgt>
                                        </p:tgtEl>
                                        <p:attrNameLst>
                                          <p:attrName>style.visibility</p:attrName>
                                        </p:attrNameLst>
                                      </p:cBhvr>
                                      <p:to>
                                        <p:strVal val="visible"/>
                                      </p:to>
                                    </p:set>
                                    <p:animEffect transition="in" filter="fade">
                                      <p:cBhvr>
                                        <p:cTn id="63" dur="1000"/>
                                        <p:tgtEl>
                                          <p:spTgt spid="31">
                                            <p:txEl>
                                              <p:pRg st="6" end="6"/>
                                            </p:txEl>
                                          </p:spTgt>
                                        </p:tgtEl>
                                      </p:cBhvr>
                                    </p:animEffect>
                                  </p:childTnLst>
                                </p:cTn>
                              </p:par>
                              <p:par>
                                <p:cTn id="64" presetID="10" presetClass="entr" presetSubtype="0" fill="hold" nodeType="withEffect">
                                  <p:stCondLst>
                                    <p:cond delay="0"/>
                                  </p:stCondLst>
                                  <p:childTnLst>
                                    <p:set>
                                      <p:cBhvr>
                                        <p:cTn id="65" dur="1" fill="hold">
                                          <p:stCondLst>
                                            <p:cond delay="0"/>
                                          </p:stCondLst>
                                        </p:cTn>
                                        <p:tgtEl>
                                          <p:spTgt spid="5"/>
                                        </p:tgtEl>
                                        <p:attrNameLst>
                                          <p:attrName>style.visibility</p:attrName>
                                        </p:attrNameLst>
                                      </p:cBhvr>
                                      <p:to>
                                        <p:strVal val="visible"/>
                                      </p:to>
                                    </p:set>
                                    <p:animEffect transition="in" filter="fade">
                                      <p:cBhvr>
                                        <p:cTn id="66" dur="1000"/>
                                        <p:tgtEl>
                                          <p:spTgt spid="5"/>
                                        </p:tgtEl>
                                      </p:cBhvr>
                                    </p:animEffect>
                                  </p:childTnLst>
                                </p:cTn>
                              </p:par>
                            </p:childTnLst>
                          </p:cTn>
                        </p:par>
                        <p:par>
                          <p:cTn id="67" fill="hold">
                            <p:stCondLst>
                              <p:cond delay="9000"/>
                            </p:stCondLst>
                            <p:childTnLst>
                              <p:par>
                                <p:cTn id="68" presetID="10" presetClass="entr" presetSubtype="0" fill="hold" nodeType="afterEffect">
                                  <p:stCondLst>
                                    <p:cond delay="0"/>
                                  </p:stCondLst>
                                  <p:childTnLst>
                                    <p:set>
                                      <p:cBhvr>
                                        <p:cTn id="69" dur="1" fill="hold">
                                          <p:stCondLst>
                                            <p:cond delay="0"/>
                                          </p:stCondLst>
                                        </p:cTn>
                                        <p:tgtEl>
                                          <p:spTgt spid="31">
                                            <p:txEl>
                                              <p:pRg st="8" end="8"/>
                                            </p:txEl>
                                          </p:spTgt>
                                        </p:tgtEl>
                                        <p:attrNameLst>
                                          <p:attrName>style.visibility</p:attrName>
                                        </p:attrNameLst>
                                      </p:cBhvr>
                                      <p:to>
                                        <p:strVal val="visible"/>
                                      </p:to>
                                    </p:set>
                                    <p:animEffect transition="in" filter="fade">
                                      <p:cBhvr>
                                        <p:cTn id="70" dur="1000"/>
                                        <p:tgtEl>
                                          <p:spTgt spid="31">
                                            <p:txEl>
                                              <p:pRg st="8" end="8"/>
                                            </p:txEl>
                                          </p:spTgt>
                                        </p:tgtEl>
                                      </p:cBhvr>
                                    </p:animEffect>
                                  </p:childTnLst>
                                </p:cTn>
                              </p:par>
                              <p:par>
                                <p:cTn id="71" presetID="10" presetClass="entr" presetSubtype="0" fill="hold" nodeType="withEffect">
                                  <p:stCondLst>
                                    <p:cond delay="0"/>
                                  </p:stCondLst>
                                  <p:childTnLst>
                                    <p:set>
                                      <p:cBhvr>
                                        <p:cTn id="72" dur="1" fill="hold">
                                          <p:stCondLst>
                                            <p:cond delay="0"/>
                                          </p:stCondLst>
                                        </p:cTn>
                                        <p:tgtEl>
                                          <p:spTgt spid="7"/>
                                        </p:tgtEl>
                                        <p:attrNameLst>
                                          <p:attrName>style.visibility</p:attrName>
                                        </p:attrNameLst>
                                      </p:cBhvr>
                                      <p:to>
                                        <p:strVal val="visible"/>
                                      </p:to>
                                    </p:set>
                                    <p:animEffect transition="in" filter="fade">
                                      <p:cBhvr>
                                        <p:cTn id="73"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Image 17"/>
          <p:cNvPicPr/>
          <p:nvPr/>
        </p:nvPicPr>
        <p:blipFill>
          <a:blip r:embed="rId2"/>
          <a:stretch>
            <a:fillRect/>
          </a:stretch>
        </p:blipFill>
        <p:spPr>
          <a:xfrm>
            <a:off x="720018" y="3933056"/>
            <a:ext cx="7668408" cy="2164576"/>
          </a:xfrm>
          <a:prstGeom prst="rect">
            <a:avLst/>
          </a:prstGeom>
          <a:ln w="12700">
            <a:solidFill>
              <a:schemeClr val="accent6">
                <a:lumMod val="75000"/>
              </a:schemeClr>
            </a:solidFill>
          </a:ln>
        </p:spPr>
      </p:pic>
      <p:graphicFrame>
        <p:nvGraphicFramePr>
          <p:cNvPr id="4" name="Table 3"/>
          <p:cNvGraphicFramePr>
            <a:graphicFrameLocks noGrp="1"/>
          </p:cNvGraphicFramePr>
          <p:nvPr>
            <p:extLst>
              <p:ext uri="{D42A27DB-BD31-4B8C-83A1-F6EECF244321}">
                <p14:modId xmlns:p14="http://schemas.microsoft.com/office/powerpoint/2010/main" val="3683630092"/>
              </p:ext>
            </p:extLst>
          </p:nvPr>
        </p:nvGraphicFramePr>
        <p:xfrm>
          <a:off x="792000" y="4006800"/>
          <a:ext cx="1944216" cy="1288692"/>
        </p:xfrm>
        <a:graphic>
          <a:graphicData uri="http://schemas.openxmlformats.org/drawingml/2006/table">
            <a:tbl>
              <a:tblPr firstRow="1" bandRow="1">
                <a:tableStyleId>{93296810-A885-4BE3-A3E7-6D5BEEA58F35}</a:tableStyleId>
              </a:tblPr>
              <a:tblGrid>
                <a:gridCol w="1345996">
                  <a:extLst>
                    <a:ext uri="{9D8B030D-6E8A-4147-A177-3AD203B41FA5}">
                      <a16:colId xmlns:a16="http://schemas.microsoft.com/office/drawing/2014/main" val="20000"/>
                    </a:ext>
                  </a:extLst>
                </a:gridCol>
                <a:gridCol w="598220">
                  <a:extLst>
                    <a:ext uri="{9D8B030D-6E8A-4147-A177-3AD203B41FA5}">
                      <a16:colId xmlns:a16="http://schemas.microsoft.com/office/drawing/2014/main" val="20001"/>
                    </a:ext>
                  </a:extLst>
                </a:gridCol>
              </a:tblGrid>
              <a:tr h="260353">
                <a:tc>
                  <a:txBody>
                    <a:bodyPr/>
                    <a:lstStyle/>
                    <a:p>
                      <a:r>
                        <a:rPr lang="en-US" sz="1200" noProof="0" dirty="0"/>
                        <a:t>Listing:</a:t>
                      </a:r>
                      <a:endParaRPr lang="en-US" sz="1200" noProof="0" dirty="0">
                        <a:solidFill>
                          <a:schemeClr val="bg1"/>
                        </a:solidFill>
                      </a:endParaRPr>
                    </a:p>
                  </a:txBody>
                  <a:tcPr/>
                </a:tc>
                <a:tc>
                  <a:txBody>
                    <a:bodyPr/>
                    <a:lstStyle/>
                    <a:p>
                      <a:r>
                        <a:rPr lang="fr-CA" sz="1200" dirty="0"/>
                        <a:t>TSX:V</a:t>
                      </a:r>
                      <a:endParaRPr lang="en-US" sz="1200" dirty="0">
                        <a:solidFill>
                          <a:schemeClr val="tx1"/>
                        </a:solidFill>
                      </a:endParaRPr>
                    </a:p>
                  </a:txBody>
                  <a:tcPr/>
                </a:tc>
                <a:extLst>
                  <a:ext uri="{0D108BD9-81ED-4DB2-BD59-A6C34878D82A}">
                    <a16:rowId xmlns:a16="http://schemas.microsoft.com/office/drawing/2014/main" val="10000"/>
                  </a:ext>
                </a:extLst>
              </a:tr>
              <a:tr h="253593">
                <a:tc>
                  <a:txBody>
                    <a:bodyPr/>
                    <a:lstStyle/>
                    <a:p>
                      <a:r>
                        <a:rPr lang="en-US" sz="1050" noProof="0" dirty="0"/>
                        <a:t>Symbol:</a:t>
                      </a:r>
                      <a:endParaRPr lang="en-US" sz="1050" noProof="0" dirty="0">
                        <a:solidFill>
                          <a:schemeClr val="bg1"/>
                        </a:solidFill>
                      </a:endParaRPr>
                    </a:p>
                  </a:txBody>
                  <a:tcPr/>
                </a:tc>
                <a:tc>
                  <a:txBody>
                    <a:bodyPr/>
                    <a:lstStyle/>
                    <a:p>
                      <a:pPr algn="ctr"/>
                      <a:r>
                        <a:rPr lang="fr-CA" sz="1050" dirty="0"/>
                        <a:t>OPS</a:t>
                      </a:r>
                      <a:endParaRPr lang="en-US" sz="1050" dirty="0"/>
                    </a:p>
                  </a:txBody>
                  <a:tcPr/>
                </a:tc>
                <a:extLst>
                  <a:ext uri="{0D108BD9-81ED-4DB2-BD59-A6C34878D82A}">
                    <a16:rowId xmlns:a16="http://schemas.microsoft.com/office/drawing/2014/main" val="10001"/>
                  </a:ext>
                </a:extLst>
              </a:tr>
              <a:tr h="253593">
                <a:tc>
                  <a:txBody>
                    <a:bodyPr/>
                    <a:lstStyle/>
                    <a:p>
                      <a:r>
                        <a:rPr lang="en-US" sz="1050" noProof="0" dirty="0"/>
                        <a:t>Shares Outstanding:</a:t>
                      </a:r>
                      <a:endParaRPr lang="en-US" sz="1050" noProof="0" dirty="0">
                        <a:solidFill>
                          <a:schemeClr val="bg1"/>
                        </a:solidFill>
                      </a:endParaRPr>
                    </a:p>
                  </a:txBody>
                  <a:tcPr/>
                </a:tc>
                <a:tc>
                  <a:txBody>
                    <a:bodyPr/>
                    <a:lstStyle/>
                    <a:p>
                      <a:pPr algn="ctr"/>
                      <a:r>
                        <a:rPr lang="fr-CA" sz="1050" dirty="0"/>
                        <a:t>60 M</a:t>
                      </a:r>
                      <a:endParaRPr lang="en-US" sz="1050" dirty="0"/>
                    </a:p>
                  </a:txBody>
                  <a:tcPr/>
                </a:tc>
                <a:extLst>
                  <a:ext uri="{0D108BD9-81ED-4DB2-BD59-A6C34878D82A}">
                    <a16:rowId xmlns:a16="http://schemas.microsoft.com/office/drawing/2014/main" val="10002"/>
                  </a:ext>
                </a:extLst>
              </a:tr>
              <a:tr h="253593">
                <a:tc>
                  <a:txBody>
                    <a:bodyPr/>
                    <a:lstStyle/>
                    <a:p>
                      <a:r>
                        <a:rPr lang="en-US" sz="1050" noProof="0" dirty="0"/>
                        <a:t>Fully Diluted:</a:t>
                      </a:r>
                      <a:endParaRPr lang="en-US" sz="1050" noProof="0" dirty="0">
                        <a:solidFill>
                          <a:schemeClr val="bg1"/>
                        </a:solidFill>
                      </a:endParaRPr>
                    </a:p>
                  </a:txBody>
                  <a:tcPr/>
                </a:tc>
                <a:tc>
                  <a:txBody>
                    <a:bodyPr/>
                    <a:lstStyle/>
                    <a:p>
                      <a:pPr algn="ctr"/>
                      <a:r>
                        <a:rPr lang="fr-CA" sz="1050" dirty="0"/>
                        <a:t>65 M</a:t>
                      </a:r>
                      <a:endParaRPr lang="en-US" sz="1050" dirty="0"/>
                    </a:p>
                  </a:txBody>
                  <a:tcPr/>
                </a:tc>
                <a:extLst>
                  <a:ext uri="{0D108BD9-81ED-4DB2-BD59-A6C34878D82A}">
                    <a16:rowId xmlns:a16="http://schemas.microsoft.com/office/drawing/2014/main" val="10003"/>
                  </a:ext>
                </a:extLst>
              </a:tr>
              <a:tr h="253593">
                <a:tc>
                  <a:txBody>
                    <a:bodyPr/>
                    <a:lstStyle/>
                    <a:p>
                      <a:r>
                        <a:rPr lang="en-US" sz="1050" noProof="0" dirty="0"/>
                        <a:t>Market Cap (Jul):</a:t>
                      </a:r>
                      <a:endParaRPr lang="en-US" sz="1050" noProof="0" dirty="0">
                        <a:solidFill>
                          <a:schemeClr val="bg1"/>
                        </a:solidFill>
                      </a:endParaRPr>
                    </a:p>
                  </a:txBody>
                  <a:tcPr/>
                </a:tc>
                <a:tc>
                  <a:txBody>
                    <a:bodyPr/>
                    <a:lstStyle/>
                    <a:p>
                      <a:pPr algn="ctr"/>
                      <a:r>
                        <a:rPr lang="fr-CA" sz="1050" dirty="0"/>
                        <a:t>$ 95</a:t>
                      </a:r>
                      <a:r>
                        <a:rPr lang="fr-CA" sz="1050" baseline="0" dirty="0"/>
                        <a:t> </a:t>
                      </a:r>
                      <a:r>
                        <a:rPr lang="fr-CA" sz="1050" dirty="0"/>
                        <a:t>M</a:t>
                      </a:r>
                      <a:endParaRPr lang="en-US" sz="1050" dirty="0"/>
                    </a:p>
                  </a:txBody>
                  <a:tcPr/>
                </a:tc>
                <a:extLst>
                  <a:ext uri="{0D108BD9-81ED-4DB2-BD59-A6C34878D82A}">
                    <a16:rowId xmlns:a16="http://schemas.microsoft.com/office/drawing/2014/main" val="10004"/>
                  </a:ext>
                </a:extLst>
              </a:tr>
            </a:tbl>
          </a:graphicData>
        </a:graphic>
      </p:graphicFrame>
      <p:sp>
        <p:nvSpPr>
          <p:cNvPr id="5" name="TextBox 4"/>
          <p:cNvSpPr txBox="1"/>
          <p:nvPr/>
        </p:nvSpPr>
        <p:spPr>
          <a:xfrm>
            <a:off x="252000" y="36000"/>
            <a:ext cx="6336224" cy="646331"/>
          </a:xfrm>
          <a:prstGeom prst="rect">
            <a:avLst/>
          </a:prstGeom>
          <a:noFill/>
        </p:spPr>
        <p:txBody>
          <a:bodyPr wrap="square" rtlCol="0">
            <a:spAutoFit/>
          </a:bodyPr>
          <a:lstStyle/>
          <a:p>
            <a:r>
              <a:rPr lang="ja-JP" altLang="en-US" sz="3600" dirty="0">
                <a:solidFill>
                  <a:schemeClr val="bg1"/>
                </a:solidFill>
              </a:rPr>
              <a:t>成長の軌跡</a:t>
            </a:r>
            <a:endParaRPr lang="en-US" sz="3600" dirty="0">
              <a:solidFill>
                <a:schemeClr val="bg1"/>
              </a:solidFill>
            </a:endParaRPr>
          </a:p>
        </p:txBody>
      </p:sp>
      <p:sp>
        <p:nvSpPr>
          <p:cNvPr id="6" name="TextBox 5"/>
          <p:cNvSpPr txBox="1"/>
          <p:nvPr/>
        </p:nvSpPr>
        <p:spPr>
          <a:xfrm>
            <a:off x="720017" y="1149731"/>
            <a:ext cx="7668408" cy="923330"/>
          </a:xfrm>
          <a:prstGeom prst="rect">
            <a:avLst/>
          </a:prstGeom>
          <a:noFill/>
        </p:spPr>
        <p:txBody>
          <a:bodyPr wrap="square" rtlCol="0">
            <a:spAutoFit/>
          </a:bodyPr>
          <a:lstStyle/>
          <a:p>
            <a:pPr algn="just"/>
            <a:r>
              <a:rPr lang="en-US" dirty="0"/>
              <a:t>2003</a:t>
            </a:r>
            <a:r>
              <a:rPr lang="ja-JP" altLang="en-US" dirty="0"/>
              <a:t>年創業の</a:t>
            </a:r>
            <a:r>
              <a:rPr lang="en-US" dirty="0"/>
              <a:t> </a:t>
            </a:r>
            <a:r>
              <a:rPr lang="en-US" dirty="0" err="1"/>
              <a:t>Opsens</a:t>
            </a:r>
            <a:r>
              <a:rPr lang="ja-JP" altLang="en-US" dirty="0"/>
              <a:t> 共同設立者 </a:t>
            </a:r>
            <a:r>
              <a:rPr lang="en-US" dirty="0" err="1"/>
              <a:t>Gaétan</a:t>
            </a:r>
            <a:r>
              <a:rPr lang="en-US" dirty="0"/>
              <a:t> </a:t>
            </a:r>
            <a:r>
              <a:rPr lang="en-US" dirty="0" err="1"/>
              <a:t>Duplain</a:t>
            </a:r>
            <a:r>
              <a:rPr lang="ja-JP" altLang="en-US" dirty="0"/>
              <a:t> と </a:t>
            </a:r>
            <a:r>
              <a:rPr lang="en-US" dirty="0"/>
              <a:t>Claude Belleville </a:t>
            </a:r>
            <a:r>
              <a:rPr lang="ja-JP" altLang="en-US" dirty="0"/>
              <a:t>らが、高性能光ファイバセンシング技術（特許取得）を開発したのが始まりです。</a:t>
            </a:r>
            <a:r>
              <a:rPr lang="en-US" dirty="0"/>
              <a:t> </a:t>
            </a:r>
          </a:p>
          <a:p>
            <a:endParaRPr lang="en-US" dirty="0"/>
          </a:p>
        </p:txBody>
      </p:sp>
      <p:sp>
        <p:nvSpPr>
          <p:cNvPr id="10" name="TextBox 9"/>
          <p:cNvSpPr txBox="1"/>
          <p:nvPr/>
        </p:nvSpPr>
        <p:spPr>
          <a:xfrm>
            <a:off x="720017" y="2189811"/>
            <a:ext cx="5544184" cy="1200329"/>
          </a:xfrm>
          <a:prstGeom prst="rect">
            <a:avLst/>
          </a:prstGeom>
          <a:noFill/>
        </p:spPr>
        <p:txBody>
          <a:bodyPr wrap="square" rtlCol="0">
            <a:spAutoFit/>
          </a:bodyPr>
          <a:lstStyle/>
          <a:p>
            <a:r>
              <a:rPr lang="ja-JP" altLang="en-US" dirty="0"/>
              <a:t>最近５年間の成長</a:t>
            </a:r>
            <a:r>
              <a:rPr lang="en-US" dirty="0"/>
              <a:t>:</a:t>
            </a:r>
          </a:p>
          <a:p>
            <a:pPr marL="361950" lvl="1" indent="-180975">
              <a:buFont typeface="Arial" pitchFamily="34" charset="0"/>
              <a:buChar char="•"/>
              <a:tabLst>
                <a:tab pos="627063" algn="l"/>
              </a:tabLst>
            </a:pPr>
            <a:r>
              <a:rPr lang="ja-JP" altLang="en-US" dirty="0"/>
              <a:t>売り上げ増加の平均</a:t>
            </a:r>
            <a:r>
              <a:rPr lang="en-US" dirty="0"/>
              <a:t> = 50%/</a:t>
            </a:r>
            <a:r>
              <a:rPr lang="ja-JP" altLang="en-US" dirty="0"/>
              <a:t>年</a:t>
            </a:r>
            <a:endParaRPr lang="en-US" dirty="0"/>
          </a:p>
          <a:p>
            <a:pPr marL="361950" lvl="1" indent="-180975">
              <a:buFont typeface="Arial" pitchFamily="34" charset="0"/>
              <a:buChar char="•"/>
              <a:tabLst>
                <a:tab pos="627063" algn="l"/>
              </a:tabLst>
            </a:pPr>
            <a:r>
              <a:rPr lang="ja-JP" altLang="en-US" dirty="0"/>
              <a:t>従業員数はほぼ５倍に増加</a:t>
            </a:r>
            <a:endParaRPr lang="en-US" dirty="0"/>
          </a:p>
          <a:p>
            <a:pPr marL="361950" lvl="1" indent="-180975">
              <a:buFont typeface="Arial" pitchFamily="34" charset="0"/>
              <a:buChar char="•"/>
              <a:tabLst>
                <a:tab pos="627063" algn="l"/>
              </a:tabLst>
            </a:pPr>
            <a:r>
              <a:rPr lang="ja-JP" altLang="en-US" dirty="0"/>
              <a:t>カナダ</a:t>
            </a:r>
            <a:r>
              <a:rPr lang="en-US" altLang="ja-JP" dirty="0" err="1"/>
              <a:t>TSX</a:t>
            </a:r>
            <a:r>
              <a:rPr lang="en-US" altLang="ja-JP" dirty="0"/>
              <a:t> </a:t>
            </a:r>
            <a:r>
              <a:rPr lang="ja-JP" altLang="en-US" dirty="0"/>
              <a:t>証券取引所、</a:t>
            </a:r>
            <a:r>
              <a:rPr lang="en-US" altLang="ja-JP" dirty="0" err="1"/>
              <a:t>Opsens</a:t>
            </a:r>
            <a:r>
              <a:rPr lang="ja-JP" altLang="en-US" dirty="0"/>
              <a:t>株価は約</a:t>
            </a:r>
            <a:r>
              <a:rPr lang="en-US" altLang="ja-JP" dirty="0"/>
              <a:t>650%</a:t>
            </a:r>
            <a:r>
              <a:rPr lang="ja-JP" altLang="en-US" dirty="0"/>
              <a:t>増加</a:t>
            </a:r>
            <a:endParaRPr lang="en-US" dirty="0"/>
          </a:p>
        </p:txBody>
      </p:sp>
      <p:pic>
        <p:nvPicPr>
          <p:cNvPr id="11" name="Picture 10" descr="marketing_chart_increase_success.png"/>
          <p:cNvPicPr>
            <a:picLocks noChangeAspect="1"/>
          </p:cNvPicPr>
          <p:nvPr/>
        </p:nvPicPr>
        <p:blipFill>
          <a:blip r:embed="rId3" cstate="print"/>
          <a:stretch>
            <a:fillRect/>
          </a:stretch>
        </p:blipFill>
        <p:spPr>
          <a:xfrm>
            <a:off x="6311729" y="2274618"/>
            <a:ext cx="2076696" cy="1392521"/>
          </a:xfrm>
          <a:prstGeom prst="rect">
            <a:avLst/>
          </a:prstGeom>
          <a:ln w="12700">
            <a:solidFill>
              <a:schemeClr val="accent6">
                <a:lumMod val="75000"/>
              </a:schemeClr>
            </a:solid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 name="Picture 51" descr="blank-thin-gray-white-world-map-b9a.png"/>
          <p:cNvPicPr>
            <a:picLocks/>
          </p:cNvPicPr>
          <p:nvPr/>
        </p:nvPicPr>
        <p:blipFill rotWithShape="1">
          <a:blip r:embed="rId2" cstate="print"/>
          <a:srcRect l="-5879" r="6415" b="1628"/>
          <a:stretch/>
        </p:blipFill>
        <p:spPr>
          <a:xfrm>
            <a:off x="720000" y="1594298"/>
            <a:ext cx="7812440" cy="3132000"/>
          </a:xfrm>
          <a:prstGeom prst="rect">
            <a:avLst/>
          </a:prstGeom>
          <a:ln w="25400">
            <a:solidFill>
              <a:schemeClr val="accent6">
                <a:lumMod val="75000"/>
              </a:schemeClr>
            </a:solidFill>
          </a:ln>
          <a:scene3d>
            <a:camera prst="orthographicFront"/>
            <a:lightRig rig="glow" dir="t"/>
          </a:scene3d>
        </p:spPr>
      </p:pic>
      <p:grpSp>
        <p:nvGrpSpPr>
          <p:cNvPr id="3" name="Group 40"/>
          <p:cNvGrpSpPr/>
          <p:nvPr/>
        </p:nvGrpSpPr>
        <p:grpSpPr>
          <a:xfrm>
            <a:off x="720000" y="4896000"/>
            <a:ext cx="1979792" cy="612000"/>
            <a:chOff x="720000" y="4941175"/>
            <a:chExt cx="1979792" cy="612000"/>
          </a:xfrm>
        </p:grpSpPr>
        <p:sp>
          <p:nvSpPr>
            <p:cNvPr id="42" name="Rectangle 41"/>
            <p:cNvSpPr/>
            <p:nvPr/>
          </p:nvSpPr>
          <p:spPr>
            <a:xfrm>
              <a:off x="720000" y="4941175"/>
              <a:ext cx="1979792" cy="612000"/>
            </a:xfrm>
            <a:prstGeom prst="rect">
              <a:avLst/>
            </a:prstGeom>
            <a:solidFill>
              <a:schemeClr val="bg1"/>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3" name="Picture 42" descr="Opsens.gif"/>
            <p:cNvPicPr>
              <a:picLocks noChangeAspect="1"/>
            </p:cNvPicPr>
            <p:nvPr/>
          </p:nvPicPr>
          <p:blipFill>
            <a:blip r:embed="rId3" cstate="print"/>
            <a:srcRect l="10216" t="31500" r="18271"/>
            <a:stretch>
              <a:fillRect/>
            </a:stretch>
          </p:blipFill>
          <p:spPr>
            <a:xfrm>
              <a:off x="827584" y="5013176"/>
              <a:ext cx="1532341" cy="476037"/>
            </a:xfrm>
            <a:prstGeom prst="rect">
              <a:avLst/>
            </a:prstGeom>
          </p:spPr>
        </p:pic>
      </p:grpSp>
      <p:sp>
        <p:nvSpPr>
          <p:cNvPr id="44" name="TextBox 43"/>
          <p:cNvSpPr txBox="1"/>
          <p:nvPr/>
        </p:nvSpPr>
        <p:spPr>
          <a:xfrm>
            <a:off x="648000" y="846000"/>
            <a:ext cx="8208912" cy="353943"/>
          </a:xfrm>
          <a:prstGeom prst="rect">
            <a:avLst/>
          </a:prstGeom>
          <a:noFill/>
        </p:spPr>
        <p:txBody>
          <a:bodyPr wrap="square" rtlCol="0">
            <a:spAutoFit/>
          </a:bodyPr>
          <a:lstStyle/>
          <a:p>
            <a:r>
              <a:rPr lang="en-US" sz="1700" dirty="0" err="1"/>
              <a:t>Opsens</a:t>
            </a:r>
            <a:r>
              <a:rPr lang="en-US" sz="1700" dirty="0"/>
              <a:t> </a:t>
            </a:r>
            <a:r>
              <a:rPr lang="ja-JP" altLang="en-US" sz="1700" dirty="0"/>
              <a:t>製品は３０以上のパートナーと代理店を通じて世界中に販売しています。</a:t>
            </a:r>
            <a:endParaRPr lang="en-US" sz="1700" dirty="0"/>
          </a:p>
        </p:txBody>
      </p:sp>
      <p:sp>
        <p:nvSpPr>
          <p:cNvPr id="45" name="TextBox 44"/>
          <p:cNvSpPr txBox="1"/>
          <p:nvPr/>
        </p:nvSpPr>
        <p:spPr>
          <a:xfrm>
            <a:off x="252000" y="36000"/>
            <a:ext cx="6336224" cy="646331"/>
          </a:xfrm>
          <a:prstGeom prst="rect">
            <a:avLst/>
          </a:prstGeom>
          <a:noFill/>
        </p:spPr>
        <p:txBody>
          <a:bodyPr wrap="square" rtlCol="0">
            <a:spAutoFit/>
          </a:bodyPr>
          <a:lstStyle/>
          <a:p>
            <a:r>
              <a:rPr lang="ja-JP" altLang="en-US" sz="3600" dirty="0">
                <a:solidFill>
                  <a:schemeClr val="bg1"/>
                </a:solidFill>
              </a:rPr>
              <a:t>パートナーと代理店</a:t>
            </a:r>
            <a:endParaRPr lang="en-US" sz="3600" dirty="0">
              <a:solidFill>
                <a:schemeClr val="bg1"/>
              </a:solidFill>
            </a:endParaRPr>
          </a:p>
        </p:txBody>
      </p:sp>
      <p:sp>
        <p:nvSpPr>
          <p:cNvPr id="46" name="TextBox 45"/>
          <p:cNvSpPr txBox="1"/>
          <p:nvPr/>
        </p:nvSpPr>
        <p:spPr>
          <a:xfrm>
            <a:off x="2987824" y="4896000"/>
            <a:ext cx="5472608" cy="584775"/>
          </a:xfrm>
          <a:prstGeom prst="rect">
            <a:avLst/>
          </a:prstGeom>
          <a:noFill/>
        </p:spPr>
        <p:txBody>
          <a:bodyPr wrap="square" rtlCol="0">
            <a:spAutoFit/>
          </a:bodyPr>
          <a:lstStyle/>
          <a:p>
            <a:r>
              <a:rPr lang="ja-JP" altLang="en-US" sz="1600" dirty="0"/>
              <a:t>本社所在地はカナダの西部のケベックシティー。</a:t>
            </a:r>
            <a:r>
              <a:rPr lang="en-US" sz="1600" dirty="0"/>
              <a:t> </a:t>
            </a:r>
          </a:p>
          <a:p>
            <a:r>
              <a:rPr lang="en-US" sz="1600" dirty="0" err="1"/>
              <a:t>Opsens</a:t>
            </a:r>
            <a:r>
              <a:rPr lang="en-US" sz="1600" dirty="0"/>
              <a:t>  </a:t>
            </a:r>
            <a:r>
              <a:rPr lang="ja-JP" altLang="en-US" sz="1600" dirty="0"/>
              <a:t>は医療向けとライフサイエンス用途に特化。</a:t>
            </a:r>
            <a:r>
              <a:rPr lang="en-US" sz="1600" b="1" dirty="0"/>
              <a:t>  </a:t>
            </a:r>
          </a:p>
        </p:txBody>
      </p:sp>
      <p:grpSp>
        <p:nvGrpSpPr>
          <p:cNvPr id="4" name="Group 46"/>
          <p:cNvGrpSpPr/>
          <p:nvPr/>
        </p:nvGrpSpPr>
        <p:grpSpPr>
          <a:xfrm>
            <a:off x="720000" y="5661248"/>
            <a:ext cx="1979792" cy="576000"/>
            <a:chOff x="720000" y="5661248"/>
            <a:chExt cx="1979792" cy="576000"/>
          </a:xfrm>
        </p:grpSpPr>
        <p:sp>
          <p:nvSpPr>
            <p:cNvPr id="48" name="Rectangle 47"/>
            <p:cNvSpPr/>
            <p:nvPr/>
          </p:nvSpPr>
          <p:spPr>
            <a:xfrm>
              <a:off x="720000" y="5661248"/>
              <a:ext cx="1979792" cy="576000"/>
            </a:xfrm>
            <a:prstGeom prst="rect">
              <a:avLst/>
            </a:prstGeom>
            <a:solidFill>
              <a:schemeClr val="bg1"/>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9" name="Picture 48" descr="Opsens Solutions.jpg"/>
            <p:cNvPicPr>
              <a:picLocks noChangeAspect="1"/>
            </p:cNvPicPr>
            <p:nvPr/>
          </p:nvPicPr>
          <p:blipFill>
            <a:blip r:embed="rId4" cstate="print"/>
            <a:srcRect l="6873" t="10356" r="3783" b="17152"/>
            <a:stretch>
              <a:fillRect/>
            </a:stretch>
          </p:blipFill>
          <p:spPr>
            <a:xfrm>
              <a:off x="827584" y="5688000"/>
              <a:ext cx="1722428" cy="463731"/>
            </a:xfrm>
            <a:prstGeom prst="rect">
              <a:avLst/>
            </a:prstGeom>
          </p:spPr>
        </p:pic>
      </p:grpSp>
      <p:sp>
        <p:nvSpPr>
          <p:cNvPr id="50" name="TextBox 49"/>
          <p:cNvSpPr txBox="1"/>
          <p:nvPr/>
        </p:nvSpPr>
        <p:spPr>
          <a:xfrm>
            <a:off x="2987824" y="5542319"/>
            <a:ext cx="5472608" cy="584775"/>
          </a:xfrm>
          <a:prstGeom prst="rect">
            <a:avLst/>
          </a:prstGeom>
          <a:noFill/>
        </p:spPr>
        <p:txBody>
          <a:bodyPr wrap="square" rtlCol="0">
            <a:spAutoFit/>
          </a:bodyPr>
          <a:lstStyle/>
          <a:p>
            <a:r>
              <a:rPr lang="ja-JP" altLang="en-US" sz="1600" dirty="0"/>
              <a:t>本社所在地はカナダ西部のケベックシティー。</a:t>
            </a:r>
            <a:endParaRPr lang="en-US" altLang="ja-JP" sz="1600" dirty="0"/>
          </a:p>
          <a:p>
            <a:r>
              <a:rPr lang="en-US" sz="1600" dirty="0" err="1"/>
              <a:t>Opsens</a:t>
            </a:r>
            <a:r>
              <a:rPr lang="en-US" sz="1600" dirty="0"/>
              <a:t> Solutions </a:t>
            </a:r>
            <a:r>
              <a:rPr lang="ja-JP" altLang="en-US" sz="1600" dirty="0"/>
              <a:t>は産業向け用途に専念。</a:t>
            </a:r>
            <a:endParaRPr lang="en-US" sz="1600" b="1" dirty="0"/>
          </a:p>
        </p:txBody>
      </p:sp>
      <p:sp>
        <p:nvSpPr>
          <p:cNvPr id="51" name="Oval 50"/>
          <p:cNvSpPr>
            <a:spLocks noChangeAspect="1"/>
          </p:cNvSpPr>
          <p:nvPr/>
        </p:nvSpPr>
        <p:spPr>
          <a:xfrm>
            <a:off x="3025949" y="2122097"/>
            <a:ext cx="140057" cy="141161"/>
          </a:xfrm>
          <a:prstGeom prst="ellipse">
            <a:avLst/>
          </a:prstGeom>
          <a:solidFill>
            <a:srgbClr val="F68B32"/>
          </a:solidFill>
          <a:ln w="15875">
            <a:solidFill>
              <a:schemeClr val="accent6">
                <a:lumMod val="75000"/>
                <a:alpha val="90000"/>
              </a:schemeClr>
            </a:solidFill>
          </a:ln>
          <a:scene3d>
            <a:camera prst="isometricOffAxis2Top">
              <a:rot lat="18664799" lon="2041235" rev="19089300"/>
            </a:camera>
            <a:lightRig rig="flood" dir="t"/>
          </a:scene3d>
          <a:sp3d prstMaterial="powder">
            <a:bevelT w="101600" h="952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en-US" sz="1100" dirty="0"/>
          </a:p>
        </p:txBody>
      </p:sp>
      <p:sp>
        <p:nvSpPr>
          <p:cNvPr id="53" name="Oval 52"/>
          <p:cNvSpPr>
            <a:spLocks noChangeAspect="1"/>
          </p:cNvSpPr>
          <p:nvPr/>
        </p:nvSpPr>
        <p:spPr>
          <a:xfrm>
            <a:off x="2253340" y="2556000"/>
            <a:ext cx="140057" cy="141161"/>
          </a:xfrm>
          <a:prstGeom prst="ellipse">
            <a:avLst/>
          </a:prstGeom>
          <a:solidFill>
            <a:schemeClr val="tx2">
              <a:lumMod val="60000"/>
              <a:lumOff val="40000"/>
            </a:schemeClr>
          </a:solidFill>
          <a:ln w="15875">
            <a:solidFill>
              <a:schemeClr val="accent1">
                <a:lumMod val="75000"/>
                <a:alpha val="90000"/>
              </a:schemeClr>
            </a:solidFill>
          </a:ln>
          <a:scene3d>
            <a:camera prst="isometricOffAxis2Top">
              <a:rot lat="18664799" lon="2041235" rev="19089300"/>
            </a:camera>
            <a:lightRig rig="flood" dir="t"/>
          </a:scene3d>
          <a:sp3d prstMaterial="powder">
            <a:bevelT w="101600" h="952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en-US" sz="1100" dirty="0"/>
          </a:p>
        </p:txBody>
      </p:sp>
      <p:sp>
        <p:nvSpPr>
          <p:cNvPr id="55" name="Oval 54"/>
          <p:cNvSpPr>
            <a:spLocks noChangeAspect="1"/>
          </p:cNvSpPr>
          <p:nvPr/>
        </p:nvSpPr>
        <p:spPr>
          <a:xfrm>
            <a:off x="2220309" y="2135711"/>
            <a:ext cx="140057" cy="141161"/>
          </a:xfrm>
          <a:prstGeom prst="ellipse">
            <a:avLst/>
          </a:prstGeom>
          <a:solidFill>
            <a:srgbClr val="F68B32"/>
          </a:solidFill>
          <a:ln w="15875">
            <a:solidFill>
              <a:schemeClr val="accent6">
                <a:lumMod val="75000"/>
                <a:alpha val="90000"/>
              </a:schemeClr>
            </a:solidFill>
          </a:ln>
          <a:scene3d>
            <a:camera prst="isometricOffAxis2Top">
              <a:rot lat="18664799" lon="2041235" rev="19089300"/>
            </a:camera>
            <a:lightRig rig="flood" dir="t"/>
          </a:scene3d>
          <a:sp3d prstMaterial="powder">
            <a:bevelT w="101600" h="952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en-US" sz="1100" dirty="0"/>
          </a:p>
        </p:txBody>
      </p:sp>
      <p:sp>
        <p:nvSpPr>
          <p:cNvPr id="54" name="Oval 53"/>
          <p:cNvSpPr>
            <a:spLocks noChangeAspect="1"/>
          </p:cNvSpPr>
          <p:nvPr/>
        </p:nvSpPr>
        <p:spPr>
          <a:xfrm>
            <a:off x="2951961" y="2163127"/>
            <a:ext cx="140057" cy="141161"/>
          </a:xfrm>
          <a:prstGeom prst="ellipse">
            <a:avLst/>
          </a:prstGeom>
          <a:solidFill>
            <a:srgbClr val="F68B32"/>
          </a:solidFill>
          <a:ln w="15875">
            <a:solidFill>
              <a:schemeClr val="accent6">
                <a:lumMod val="75000"/>
                <a:alpha val="90000"/>
              </a:schemeClr>
            </a:solidFill>
          </a:ln>
          <a:scene3d>
            <a:camera prst="isometricOffAxis2Top">
              <a:rot lat="18664799" lon="2041235" rev="19089300"/>
            </a:camera>
            <a:lightRig rig="flood" dir="t"/>
          </a:scene3d>
          <a:sp3d prstMaterial="powder">
            <a:bevelT w="101600" h="952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en-US" sz="1100" dirty="0"/>
          </a:p>
        </p:txBody>
      </p:sp>
      <p:sp>
        <p:nvSpPr>
          <p:cNvPr id="59" name="Oval 58"/>
          <p:cNvSpPr>
            <a:spLocks noChangeAspect="1"/>
          </p:cNvSpPr>
          <p:nvPr/>
        </p:nvSpPr>
        <p:spPr>
          <a:xfrm>
            <a:off x="2701771" y="2317874"/>
            <a:ext cx="140057" cy="141161"/>
          </a:xfrm>
          <a:prstGeom prst="ellipse">
            <a:avLst/>
          </a:prstGeom>
          <a:solidFill>
            <a:schemeClr val="tx2">
              <a:lumMod val="60000"/>
              <a:lumOff val="40000"/>
            </a:schemeClr>
          </a:solidFill>
          <a:ln w="15875">
            <a:solidFill>
              <a:schemeClr val="accent1">
                <a:lumMod val="75000"/>
                <a:alpha val="90000"/>
              </a:schemeClr>
            </a:solidFill>
          </a:ln>
          <a:scene3d>
            <a:camera prst="isometricOffAxis2Top">
              <a:rot lat="18664799" lon="2041235" rev="19089300"/>
            </a:camera>
            <a:lightRig rig="flood" dir="t"/>
          </a:scene3d>
          <a:sp3d prstMaterial="powder">
            <a:bevelT w="101600" h="952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en-US" sz="1100" dirty="0"/>
          </a:p>
        </p:txBody>
      </p:sp>
      <p:sp>
        <p:nvSpPr>
          <p:cNvPr id="60" name="Oval 59"/>
          <p:cNvSpPr>
            <a:spLocks noChangeAspect="1"/>
          </p:cNvSpPr>
          <p:nvPr/>
        </p:nvSpPr>
        <p:spPr>
          <a:xfrm>
            <a:off x="1979712" y="2809419"/>
            <a:ext cx="140057" cy="141161"/>
          </a:xfrm>
          <a:prstGeom prst="ellipse">
            <a:avLst/>
          </a:prstGeom>
          <a:solidFill>
            <a:schemeClr val="tx2">
              <a:lumMod val="60000"/>
              <a:lumOff val="40000"/>
            </a:schemeClr>
          </a:solidFill>
          <a:ln w="15875">
            <a:solidFill>
              <a:schemeClr val="accent1">
                <a:lumMod val="75000"/>
                <a:alpha val="90000"/>
              </a:schemeClr>
            </a:solidFill>
          </a:ln>
          <a:scene3d>
            <a:camera prst="isometricOffAxis2Top">
              <a:rot lat="18664799" lon="2041235" rev="19089300"/>
            </a:camera>
            <a:lightRig rig="flood" dir="t"/>
          </a:scene3d>
          <a:sp3d prstMaterial="powder">
            <a:bevelT w="101600" h="952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en-US" sz="1100" dirty="0"/>
          </a:p>
        </p:txBody>
      </p:sp>
      <p:sp>
        <p:nvSpPr>
          <p:cNvPr id="61" name="Oval 60"/>
          <p:cNvSpPr>
            <a:spLocks noChangeAspect="1"/>
          </p:cNvSpPr>
          <p:nvPr/>
        </p:nvSpPr>
        <p:spPr>
          <a:xfrm>
            <a:off x="5051793" y="2423691"/>
            <a:ext cx="140057" cy="141161"/>
          </a:xfrm>
          <a:prstGeom prst="ellipse">
            <a:avLst/>
          </a:prstGeom>
          <a:solidFill>
            <a:schemeClr val="tx2">
              <a:lumMod val="60000"/>
              <a:lumOff val="40000"/>
            </a:schemeClr>
          </a:solidFill>
          <a:ln w="15875">
            <a:solidFill>
              <a:schemeClr val="accent1">
                <a:lumMod val="75000"/>
                <a:alpha val="90000"/>
              </a:schemeClr>
            </a:solidFill>
          </a:ln>
          <a:scene3d>
            <a:camera prst="isometricOffAxis2Top">
              <a:rot lat="18664799" lon="2041235" rev="19089300"/>
            </a:camera>
            <a:lightRig rig="flood" dir="t"/>
          </a:scene3d>
          <a:sp3d prstMaterial="powder">
            <a:bevelT w="101600" h="952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en-US" sz="1100" dirty="0"/>
          </a:p>
        </p:txBody>
      </p:sp>
      <p:sp>
        <p:nvSpPr>
          <p:cNvPr id="62" name="Oval 61"/>
          <p:cNvSpPr>
            <a:spLocks noChangeAspect="1"/>
          </p:cNvSpPr>
          <p:nvPr/>
        </p:nvSpPr>
        <p:spPr>
          <a:xfrm>
            <a:off x="3280055" y="3717032"/>
            <a:ext cx="140057" cy="141161"/>
          </a:xfrm>
          <a:prstGeom prst="ellipse">
            <a:avLst/>
          </a:prstGeom>
          <a:solidFill>
            <a:schemeClr val="tx2">
              <a:lumMod val="60000"/>
              <a:lumOff val="40000"/>
            </a:schemeClr>
          </a:solidFill>
          <a:ln w="15875">
            <a:solidFill>
              <a:schemeClr val="accent1">
                <a:lumMod val="75000"/>
                <a:alpha val="90000"/>
              </a:schemeClr>
            </a:solidFill>
          </a:ln>
          <a:scene3d>
            <a:camera prst="isometricOffAxis2Top">
              <a:rot lat="18664799" lon="2041235" rev="19089300"/>
            </a:camera>
            <a:lightRig rig="flood" dir="t"/>
          </a:scene3d>
          <a:sp3d prstMaterial="powder">
            <a:bevelT w="101600" h="952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en-US" sz="1100" dirty="0"/>
          </a:p>
        </p:txBody>
      </p:sp>
      <p:sp>
        <p:nvSpPr>
          <p:cNvPr id="63" name="Oval 62"/>
          <p:cNvSpPr>
            <a:spLocks noChangeAspect="1"/>
          </p:cNvSpPr>
          <p:nvPr/>
        </p:nvSpPr>
        <p:spPr>
          <a:xfrm>
            <a:off x="4478012" y="2109062"/>
            <a:ext cx="140057" cy="141161"/>
          </a:xfrm>
          <a:prstGeom prst="ellipse">
            <a:avLst/>
          </a:prstGeom>
          <a:solidFill>
            <a:schemeClr val="tx2">
              <a:lumMod val="60000"/>
              <a:lumOff val="40000"/>
            </a:schemeClr>
          </a:solidFill>
          <a:ln w="15875">
            <a:solidFill>
              <a:schemeClr val="accent1">
                <a:lumMod val="75000"/>
                <a:alpha val="90000"/>
              </a:schemeClr>
            </a:solidFill>
          </a:ln>
          <a:scene3d>
            <a:camera prst="isometricOffAxis2Top">
              <a:rot lat="18664799" lon="2041235" rev="19089300"/>
            </a:camera>
            <a:lightRig rig="flood" dir="t"/>
          </a:scene3d>
          <a:sp3d prstMaterial="powder">
            <a:bevelT w="101600" h="952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en-US" sz="1100" dirty="0"/>
          </a:p>
        </p:txBody>
      </p:sp>
      <p:sp>
        <p:nvSpPr>
          <p:cNvPr id="64" name="Oval 63"/>
          <p:cNvSpPr>
            <a:spLocks noChangeAspect="1"/>
          </p:cNvSpPr>
          <p:nvPr/>
        </p:nvSpPr>
        <p:spPr>
          <a:xfrm>
            <a:off x="4296080" y="2348592"/>
            <a:ext cx="140057" cy="141161"/>
          </a:xfrm>
          <a:prstGeom prst="ellipse">
            <a:avLst/>
          </a:prstGeom>
          <a:solidFill>
            <a:schemeClr val="tx2">
              <a:lumMod val="60000"/>
              <a:lumOff val="40000"/>
            </a:schemeClr>
          </a:solidFill>
          <a:ln w="15875">
            <a:solidFill>
              <a:schemeClr val="accent1">
                <a:lumMod val="75000"/>
                <a:alpha val="90000"/>
              </a:schemeClr>
            </a:solidFill>
          </a:ln>
          <a:scene3d>
            <a:camera prst="isometricOffAxis2Top">
              <a:rot lat="18664799" lon="2041235" rev="19089300"/>
            </a:camera>
            <a:lightRig rig="flood" dir="t"/>
          </a:scene3d>
          <a:sp3d prstMaterial="powder">
            <a:bevelT w="101600" h="952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en-US" sz="1100" dirty="0"/>
          </a:p>
        </p:txBody>
      </p:sp>
      <p:sp>
        <p:nvSpPr>
          <p:cNvPr id="65" name="Oval 64"/>
          <p:cNvSpPr>
            <a:spLocks noChangeAspect="1"/>
          </p:cNvSpPr>
          <p:nvPr/>
        </p:nvSpPr>
        <p:spPr>
          <a:xfrm>
            <a:off x="4642739" y="2157224"/>
            <a:ext cx="140057" cy="141161"/>
          </a:xfrm>
          <a:prstGeom prst="ellipse">
            <a:avLst/>
          </a:prstGeom>
          <a:solidFill>
            <a:schemeClr val="tx2">
              <a:lumMod val="60000"/>
              <a:lumOff val="40000"/>
            </a:schemeClr>
          </a:solidFill>
          <a:ln w="15875">
            <a:solidFill>
              <a:schemeClr val="accent1">
                <a:lumMod val="75000"/>
                <a:alpha val="90000"/>
              </a:schemeClr>
            </a:solidFill>
          </a:ln>
          <a:scene3d>
            <a:camera prst="isometricOffAxis2Top">
              <a:rot lat="18664799" lon="2041235" rev="19089300"/>
            </a:camera>
            <a:lightRig rig="flood" dir="t"/>
          </a:scene3d>
          <a:sp3d prstMaterial="powder">
            <a:bevelT w="101600" h="952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en-US" sz="1100" dirty="0"/>
          </a:p>
        </p:txBody>
      </p:sp>
      <p:sp>
        <p:nvSpPr>
          <p:cNvPr id="66" name="Oval 65"/>
          <p:cNvSpPr>
            <a:spLocks noChangeAspect="1"/>
          </p:cNvSpPr>
          <p:nvPr/>
        </p:nvSpPr>
        <p:spPr>
          <a:xfrm>
            <a:off x="5245922" y="2609422"/>
            <a:ext cx="140057" cy="141161"/>
          </a:xfrm>
          <a:prstGeom prst="ellipse">
            <a:avLst/>
          </a:prstGeom>
          <a:solidFill>
            <a:schemeClr val="tx2">
              <a:lumMod val="60000"/>
              <a:lumOff val="40000"/>
            </a:schemeClr>
          </a:solidFill>
          <a:ln w="15875">
            <a:solidFill>
              <a:schemeClr val="accent1">
                <a:lumMod val="75000"/>
                <a:alpha val="90000"/>
              </a:schemeClr>
            </a:solidFill>
          </a:ln>
          <a:scene3d>
            <a:camera prst="isometricOffAxis2Top">
              <a:rot lat="18664799" lon="2041235" rev="19089300"/>
            </a:camera>
            <a:lightRig rig="flood" dir="t"/>
          </a:scene3d>
          <a:sp3d prstMaterial="powder">
            <a:bevelT w="101600" h="952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en-US" sz="1100" dirty="0"/>
          </a:p>
        </p:txBody>
      </p:sp>
      <p:sp>
        <p:nvSpPr>
          <p:cNvPr id="68" name="Oval 67"/>
          <p:cNvSpPr>
            <a:spLocks noChangeAspect="1"/>
          </p:cNvSpPr>
          <p:nvPr/>
        </p:nvSpPr>
        <p:spPr>
          <a:xfrm>
            <a:off x="4949591" y="1893877"/>
            <a:ext cx="140057" cy="141161"/>
          </a:xfrm>
          <a:prstGeom prst="ellipse">
            <a:avLst/>
          </a:prstGeom>
          <a:solidFill>
            <a:schemeClr val="tx2">
              <a:lumMod val="60000"/>
              <a:lumOff val="40000"/>
            </a:schemeClr>
          </a:solidFill>
          <a:ln w="15875">
            <a:solidFill>
              <a:schemeClr val="accent1">
                <a:lumMod val="75000"/>
                <a:alpha val="90000"/>
              </a:schemeClr>
            </a:solidFill>
          </a:ln>
          <a:scene3d>
            <a:camera prst="isometricOffAxis2Top">
              <a:rot lat="18664799" lon="2041235" rev="19089300"/>
            </a:camera>
            <a:lightRig rig="flood" dir="t"/>
          </a:scene3d>
          <a:sp3d prstMaterial="powder">
            <a:bevelT w="101600" h="952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en-US" sz="1100" dirty="0"/>
          </a:p>
        </p:txBody>
      </p:sp>
      <p:sp>
        <p:nvSpPr>
          <p:cNvPr id="71" name="Oval 70"/>
          <p:cNvSpPr>
            <a:spLocks noChangeAspect="1"/>
          </p:cNvSpPr>
          <p:nvPr/>
        </p:nvSpPr>
        <p:spPr>
          <a:xfrm>
            <a:off x="4838370" y="2173416"/>
            <a:ext cx="140057" cy="141161"/>
          </a:xfrm>
          <a:prstGeom prst="ellipse">
            <a:avLst/>
          </a:prstGeom>
          <a:solidFill>
            <a:schemeClr val="tx2">
              <a:lumMod val="60000"/>
              <a:lumOff val="40000"/>
            </a:schemeClr>
          </a:solidFill>
          <a:ln w="15875">
            <a:solidFill>
              <a:schemeClr val="accent1">
                <a:lumMod val="75000"/>
                <a:alpha val="90000"/>
              </a:schemeClr>
            </a:solidFill>
          </a:ln>
          <a:scene3d>
            <a:camera prst="isometricOffAxis2Top">
              <a:rot lat="18664799" lon="2041235" rev="19089300"/>
            </a:camera>
            <a:lightRig rig="flood" dir="t"/>
          </a:scene3d>
          <a:sp3d prstMaterial="powder">
            <a:bevelT w="101600" h="952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en-US" sz="1100" dirty="0"/>
          </a:p>
        </p:txBody>
      </p:sp>
      <p:sp>
        <p:nvSpPr>
          <p:cNvPr id="72" name="Oval 71"/>
          <p:cNvSpPr>
            <a:spLocks noChangeAspect="1"/>
          </p:cNvSpPr>
          <p:nvPr/>
        </p:nvSpPr>
        <p:spPr>
          <a:xfrm>
            <a:off x="6074208" y="2176713"/>
            <a:ext cx="140057" cy="141161"/>
          </a:xfrm>
          <a:prstGeom prst="ellipse">
            <a:avLst/>
          </a:prstGeom>
          <a:solidFill>
            <a:schemeClr val="tx2">
              <a:lumMod val="60000"/>
              <a:lumOff val="40000"/>
            </a:schemeClr>
          </a:solidFill>
          <a:ln w="15875">
            <a:solidFill>
              <a:schemeClr val="accent1">
                <a:lumMod val="75000"/>
                <a:alpha val="90000"/>
              </a:schemeClr>
            </a:solidFill>
          </a:ln>
          <a:scene3d>
            <a:camera prst="isometricOffAxis2Top">
              <a:rot lat="18664799" lon="2041235" rev="19089300"/>
            </a:camera>
            <a:lightRig rig="flood" dir="t"/>
          </a:scene3d>
          <a:sp3d prstMaterial="powder">
            <a:bevelT w="101600" h="952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en-US" sz="1100" dirty="0"/>
          </a:p>
        </p:txBody>
      </p:sp>
      <p:sp>
        <p:nvSpPr>
          <p:cNvPr id="74" name="Oval 73"/>
          <p:cNvSpPr>
            <a:spLocks noChangeAspect="1"/>
          </p:cNvSpPr>
          <p:nvPr/>
        </p:nvSpPr>
        <p:spPr>
          <a:xfrm>
            <a:off x="7088057" y="3372282"/>
            <a:ext cx="140057" cy="141161"/>
          </a:xfrm>
          <a:prstGeom prst="ellipse">
            <a:avLst/>
          </a:prstGeom>
          <a:solidFill>
            <a:schemeClr val="tx2">
              <a:lumMod val="60000"/>
              <a:lumOff val="40000"/>
            </a:schemeClr>
          </a:solidFill>
          <a:ln w="15875">
            <a:solidFill>
              <a:schemeClr val="accent1">
                <a:lumMod val="75000"/>
                <a:alpha val="90000"/>
              </a:schemeClr>
            </a:solidFill>
          </a:ln>
          <a:scene3d>
            <a:camera prst="isometricOffAxis2Top">
              <a:rot lat="18664799" lon="2041235" rev="19089300"/>
            </a:camera>
            <a:lightRig rig="flood" dir="t"/>
          </a:scene3d>
          <a:sp3d prstMaterial="powder">
            <a:bevelT w="101600" h="952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en-US" sz="1100" dirty="0"/>
          </a:p>
        </p:txBody>
      </p:sp>
      <p:sp>
        <p:nvSpPr>
          <p:cNvPr id="75" name="Oval 74"/>
          <p:cNvSpPr>
            <a:spLocks noChangeAspect="1"/>
          </p:cNvSpPr>
          <p:nvPr/>
        </p:nvSpPr>
        <p:spPr>
          <a:xfrm>
            <a:off x="4881902" y="3994297"/>
            <a:ext cx="140057" cy="141161"/>
          </a:xfrm>
          <a:prstGeom prst="ellipse">
            <a:avLst/>
          </a:prstGeom>
          <a:solidFill>
            <a:schemeClr val="tx2">
              <a:lumMod val="60000"/>
              <a:lumOff val="40000"/>
            </a:schemeClr>
          </a:solidFill>
          <a:ln w="15875">
            <a:solidFill>
              <a:schemeClr val="accent1">
                <a:lumMod val="75000"/>
                <a:alpha val="90000"/>
              </a:schemeClr>
            </a:solidFill>
          </a:ln>
          <a:scene3d>
            <a:camera prst="isometricOffAxis2Top">
              <a:rot lat="18664799" lon="2041235" rev="19089300"/>
            </a:camera>
            <a:lightRig rig="flood" dir="t"/>
          </a:scene3d>
          <a:sp3d prstMaterial="powder">
            <a:bevelT w="101600" h="952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en-US" sz="1100" dirty="0"/>
          </a:p>
        </p:txBody>
      </p:sp>
      <p:sp>
        <p:nvSpPr>
          <p:cNvPr id="76" name="Oval 75"/>
          <p:cNvSpPr>
            <a:spLocks noChangeAspect="1"/>
          </p:cNvSpPr>
          <p:nvPr/>
        </p:nvSpPr>
        <p:spPr>
          <a:xfrm>
            <a:off x="6245179" y="2924467"/>
            <a:ext cx="140057" cy="141161"/>
          </a:xfrm>
          <a:prstGeom prst="ellipse">
            <a:avLst/>
          </a:prstGeom>
          <a:solidFill>
            <a:schemeClr val="tx2">
              <a:lumMod val="60000"/>
              <a:lumOff val="40000"/>
            </a:schemeClr>
          </a:solidFill>
          <a:ln w="15875">
            <a:solidFill>
              <a:schemeClr val="accent1">
                <a:lumMod val="75000"/>
                <a:alpha val="90000"/>
              </a:schemeClr>
            </a:solidFill>
          </a:ln>
          <a:scene3d>
            <a:camera prst="isometricOffAxis2Top">
              <a:rot lat="18664799" lon="2041235" rev="19089300"/>
            </a:camera>
            <a:lightRig rig="flood" dir="t"/>
          </a:scene3d>
          <a:sp3d prstMaterial="powder">
            <a:bevelT w="101600" h="952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en-US" sz="1100" dirty="0"/>
          </a:p>
        </p:txBody>
      </p:sp>
      <p:sp>
        <p:nvSpPr>
          <p:cNvPr id="77" name="Oval 76"/>
          <p:cNvSpPr>
            <a:spLocks noChangeAspect="1"/>
          </p:cNvSpPr>
          <p:nvPr/>
        </p:nvSpPr>
        <p:spPr>
          <a:xfrm>
            <a:off x="6107429" y="2735039"/>
            <a:ext cx="140057" cy="141161"/>
          </a:xfrm>
          <a:prstGeom prst="ellipse">
            <a:avLst/>
          </a:prstGeom>
          <a:solidFill>
            <a:schemeClr val="tx2">
              <a:lumMod val="60000"/>
              <a:lumOff val="40000"/>
            </a:schemeClr>
          </a:solidFill>
          <a:ln w="15875">
            <a:solidFill>
              <a:schemeClr val="accent1">
                <a:lumMod val="75000"/>
                <a:alpha val="90000"/>
              </a:schemeClr>
            </a:solidFill>
          </a:ln>
          <a:scene3d>
            <a:camera prst="isometricOffAxis2Top">
              <a:rot lat="18664799" lon="2041235" rev="19089300"/>
            </a:camera>
            <a:lightRig rig="flood" dir="t"/>
          </a:scene3d>
          <a:sp3d prstMaterial="powder">
            <a:bevelT w="101600" h="952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en-US" sz="1100" dirty="0"/>
          </a:p>
        </p:txBody>
      </p:sp>
      <p:sp>
        <p:nvSpPr>
          <p:cNvPr id="78" name="Oval 77"/>
          <p:cNvSpPr>
            <a:spLocks noChangeAspect="1"/>
          </p:cNvSpPr>
          <p:nvPr/>
        </p:nvSpPr>
        <p:spPr>
          <a:xfrm>
            <a:off x="7668344" y="4144341"/>
            <a:ext cx="140057" cy="141161"/>
          </a:xfrm>
          <a:prstGeom prst="ellipse">
            <a:avLst/>
          </a:prstGeom>
          <a:solidFill>
            <a:schemeClr val="tx2">
              <a:lumMod val="60000"/>
              <a:lumOff val="40000"/>
            </a:schemeClr>
          </a:solidFill>
          <a:ln w="15875">
            <a:solidFill>
              <a:schemeClr val="accent1">
                <a:lumMod val="75000"/>
                <a:alpha val="90000"/>
              </a:schemeClr>
            </a:solidFill>
          </a:ln>
          <a:scene3d>
            <a:camera prst="isometricOffAxis2Top">
              <a:rot lat="18664799" lon="2041235" rev="19089300"/>
            </a:camera>
            <a:lightRig rig="flood" dir="t"/>
          </a:scene3d>
          <a:sp3d prstMaterial="powder">
            <a:bevelT w="101600" h="952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en-US" sz="1100" dirty="0"/>
          </a:p>
        </p:txBody>
      </p:sp>
      <p:sp>
        <p:nvSpPr>
          <p:cNvPr id="79" name="Oval 78"/>
          <p:cNvSpPr>
            <a:spLocks noChangeAspect="1"/>
          </p:cNvSpPr>
          <p:nvPr/>
        </p:nvSpPr>
        <p:spPr>
          <a:xfrm>
            <a:off x="7018028" y="2766290"/>
            <a:ext cx="140057" cy="141161"/>
          </a:xfrm>
          <a:prstGeom prst="ellipse">
            <a:avLst/>
          </a:prstGeom>
          <a:solidFill>
            <a:schemeClr val="tx2">
              <a:lumMod val="60000"/>
              <a:lumOff val="40000"/>
            </a:schemeClr>
          </a:solidFill>
          <a:ln w="15875">
            <a:solidFill>
              <a:schemeClr val="accent1">
                <a:lumMod val="75000"/>
                <a:alpha val="90000"/>
              </a:schemeClr>
            </a:solidFill>
          </a:ln>
          <a:scene3d>
            <a:camera prst="isometricOffAxis2Top">
              <a:rot lat="18664799" lon="2041235" rev="19089300"/>
            </a:camera>
            <a:lightRig rig="flood" dir="t"/>
          </a:scene3d>
          <a:sp3d prstMaterial="powder">
            <a:bevelT w="101600" h="952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en-US" sz="1100" dirty="0"/>
          </a:p>
        </p:txBody>
      </p:sp>
      <p:sp>
        <p:nvSpPr>
          <p:cNvPr id="80" name="Oval 79"/>
          <p:cNvSpPr>
            <a:spLocks noChangeAspect="1"/>
          </p:cNvSpPr>
          <p:nvPr/>
        </p:nvSpPr>
        <p:spPr>
          <a:xfrm>
            <a:off x="7128582" y="2664937"/>
            <a:ext cx="140057" cy="141161"/>
          </a:xfrm>
          <a:prstGeom prst="ellipse">
            <a:avLst/>
          </a:prstGeom>
          <a:solidFill>
            <a:schemeClr val="tx2">
              <a:lumMod val="60000"/>
              <a:lumOff val="40000"/>
            </a:schemeClr>
          </a:solidFill>
          <a:ln w="15875">
            <a:solidFill>
              <a:schemeClr val="accent1">
                <a:lumMod val="75000"/>
                <a:alpha val="90000"/>
              </a:schemeClr>
            </a:solidFill>
          </a:ln>
          <a:scene3d>
            <a:camera prst="isometricOffAxis2Top">
              <a:rot lat="18664799" lon="2041235" rev="19089300"/>
            </a:camera>
            <a:lightRig rig="flood" dir="t"/>
          </a:scene3d>
          <a:sp3d prstMaterial="powder">
            <a:bevelT w="101600" h="952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en-US" sz="1100" dirty="0"/>
          </a:p>
        </p:txBody>
      </p:sp>
      <p:sp>
        <p:nvSpPr>
          <p:cNvPr id="67" name="Oval 66"/>
          <p:cNvSpPr>
            <a:spLocks noChangeAspect="1"/>
          </p:cNvSpPr>
          <p:nvPr/>
        </p:nvSpPr>
        <p:spPr>
          <a:xfrm>
            <a:off x="4333804" y="2157223"/>
            <a:ext cx="140057" cy="141161"/>
          </a:xfrm>
          <a:prstGeom prst="ellipse">
            <a:avLst/>
          </a:prstGeom>
          <a:solidFill>
            <a:schemeClr val="tx2">
              <a:lumMod val="60000"/>
              <a:lumOff val="40000"/>
            </a:schemeClr>
          </a:solidFill>
          <a:ln w="15875">
            <a:solidFill>
              <a:schemeClr val="accent1">
                <a:lumMod val="75000"/>
                <a:alpha val="90000"/>
              </a:schemeClr>
            </a:solidFill>
          </a:ln>
          <a:scene3d>
            <a:camera prst="isometricOffAxis2Top">
              <a:rot lat="18664799" lon="2041235" rev="19089300"/>
            </a:camera>
            <a:lightRig rig="flood" dir="t"/>
          </a:scene3d>
          <a:sp3d prstMaterial="powder">
            <a:bevelT w="101600" h="952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en-US" sz="1100" dirty="0"/>
          </a:p>
        </p:txBody>
      </p:sp>
      <p:sp>
        <p:nvSpPr>
          <p:cNvPr id="69" name="Oval 68"/>
          <p:cNvSpPr>
            <a:spLocks noChangeAspect="1"/>
          </p:cNvSpPr>
          <p:nvPr/>
        </p:nvSpPr>
        <p:spPr>
          <a:xfrm>
            <a:off x="4708286" y="2436477"/>
            <a:ext cx="140057" cy="141161"/>
          </a:xfrm>
          <a:prstGeom prst="ellipse">
            <a:avLst/>
          </a:prstGeom>
          <a:solidFill>
            <a:schemeClr val="tx2">
              <a:lumMod val="60000"/>
              <a:lumOff val="40000"/>
            </a:schemeClr>
          </a:solidFill>
          <a:ln w="15875">
            <a:solidFill>
              <a:schemeClr val="accent1">
                <a:lumMod val="75000"/>
                <a:alpha val="90000"/>
              </a:schemeClr>
            </a:solidFill>
          </a:ln>
          <a:scene3d>
            <a:camera prst="isometricOffAxis2Top">
              <a:rot lat="18664799" lon="2041235" rev="19089300"/>
            </a:camera>
            <a:lightRig rig="flood" dir="t"/>
          </a:scene3d>
          <a:sp3d prstMaterial="powder">
            <a:bevelT w="101600" h="952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en-US" sz="1100" dirty="0"/>
          </a:p>
        </p:txBody>
      </p:sp>
      <p:sp>
        <p:nvSpPr>
          <p:cNvPr id="73" name="Oval 72"/>
          <p:cNvSpPr>
            <a:spLocks noChangeAspect="1"/>
          </p:cNvSpPr>
          <p:nvPr/>
        </p:nvSpPr>
        <p:spPr>
          <a:xfrm>
            <a:off x="7519873" y="2481614"/>
            <a:ext cx="140057" cy="141161"/>
          </a:xfrm>
          <a:prstGeom prst="ellipse">
            <a:avLst/>
          </a:prstGeom>
          <a:solidFill>
            <a:schemeClr val="tx2">
              <a:lumMod val="60000"/>
              <a:lumOff val="40000"/>
            </a:schemeClr>
          </a:solidFill>
          <a:ln w="15875">
            <a:solidFill>
              <a:schemeClr val="accent1">
                <a:lumMod val="75000"/>
                <a:alpha val="90000"/>
              </a:schemeClr>
            </a:solidFill>
          </a:ln>
          <a:scene3d>
            <a:camera prst="isometricOffAxis2Top">
              <a:rot lat="18664799" lon="2041235" rev="19089300"/>
            </a:camera>
            <a:lightRig rig="flood" dir="t"/>
          </a:scene3d>
          <a:sp3d prstMaterial="powder">
            <a:bevelT w="101600" h="952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en-US" sz="1100" dirty="0"/>
          </a:p>
        </p:txBody>
      </p:sp>
      <p:sp>
        <p:nvSpPr>
          <p:cNvPr id="39" name="Oval 70"/>
          <p:cNvSpPr>
            <a:spLocks noChangeAspect="1"/>
          </p:cNvSpPr>
          <p:nvPr/>
        </p:nvSpPr>
        <p:spPr>
          <a:xfrm>
            <a:off x="4682427" y="1994550"/>
            <a:ext cx="140057" cy="141161"/>
          </a:xfrm>
          <a:prstGeom prst="ellipse">
            <a:avLst/>
          </a:prstGeom>
          <a:solidFill>
            <a:schemeClr val="tx2">
              <a:lumMod val="60000"/>
              <a:lumOff val="40000"/>
            </a:schemeClr>
          </a:solidFill>
          <a:ln w="15875">
            <a:solidFill>
              <a:schemeClr val="accent1">
                <a:lumMod val="75000"/>
                <a:alpha val="90000"/>
              </a:schemeClr>
            </a:solidFill>
          </a:ln>
          <a:scene3d>
            <a:camera prst="isometricOffAxis2Top">
              <a:rot lat="18664799" lon="2041235" rev="19089300"/>
            </a:camera>
            <a:lightRig rig="flood" dir="t"/>
          </a:scene3d>
          <a:sp3d prstMaterial="powder">
            <a:bevelT w="101600" h="952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en-US" sz="1100" dirty="0"/>
          </a:p>
        </p:txBody>
      </p:sp>
      <p:sp>
        <p:nvSpPr>
          <p:cNvPr id="40" name="Oval 70"/>
          <p:cNvSpPr>
            <a:spLocks noChangeAspect="1"/>
          </p:cNvSpPr>
          <p:nvPr/>
        </p:nvSpPr>
        <p:spPr>
          <a:xfrm>
            <a:off x="2811904" y="3925419"/>
            <a:ext cx="140057" cy="141161"/>
          </a:xfrm>
          <a:prstGeom prst="ellipse">
            <a:avLst/>
          </a:prstGeom>
          <a:solidFill>
            <a:schemeClr val="tx2">
              <a:lumMod val="60000"/>
              <a:lumOff val="40000"/>
            </a:schemeClr>
          </a:solidFill>
          <a:ln w="15875">
            <a:solidFill>
              <a:schemeClr val="accent1">
                <a:lumMod val="75000"/>
                <a:alpha val="90000"/>
              </a:schemeClr>
            </a:solidFill>
          </a:ln>
          <a:scene3d>
            <a:camera prst="isometricOffAxis2Top">
              <a:rot lat="18664799" lon="2041235" rev="19089300"/>
            </a:camera>
            <a:lightRig rig="flood" dir="t"/>
          </a:scene3d>
          <a:sp3d prstMaterial="powder">
            <a:bevelT w="101600" h="952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en-US" sz="1100" dirty="0"/>
          </a:p>
        </p:txBody>
      </p:sp>
      <p:sp>
        <p:nvSpPr>
          <p:cNvPr id="41" name="Oval 70"/>
          <p:cNvSpPr>
            <a:spLocks noChangeAspect="1"/>
          </p:cNvSpPr>
          <p:nvPr/>
        </p:nvSpPr>
        <p:spPr>
          <a:xfrm>
            <a:off x="4467538" y="2231999"/>
            <a:ext cx="140057" cy="141161"/>
          </a:xfrm>
          <a:prstGeom prst="ellipse">
            <a:avLst/>
          </a:prstGeom>
          <a:solidFill>
            <a:schemeClr val="tx2">
              <a:lumMod val="60000"/>
              <a:lumOff val="40000"/>
            </a:schemeClr>
          </a:solidFill>
          <a:ln w="15875">
            <a:solidFill>
              <a:schemeClr val="accent1">
                <a:lumMod val="75000"/>
                <a:alpha val="90000"/>
              </a:schemeClr>
            </a:solidFill>
          </a:ln>
          <a:scene3d>
            <a:camera prst="isometricOffAxis2Top">
              <a:rot lat="18664799" lon="2041235" rev="19089300"/>
            </a:camera>
            <a:lightRig rig="flood" dir="t"/>
          </a:scene3d>
          <a:sp3d prstMaterial="powder">
            <a:bevelT w="101600" h="952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en-US" sz="1100" dirty="0"/>
          </a:p>
        </p:txBody>
      </p:sp>
      <p:sp>
        <p:nvSpPr>
          <p:cNvPr id="47" name="Oval 70"/>
          <p:cNvSpPr>
            <a:spLocks noChangeAspect="1"/>
          </p:cNvSpPr>
          <p:nvPr/>
        </p:nvSpPr>
        <p:spPr>
          <a:xfrm>
            <a:off x="4733197" y="2289969"/>
            <a:ext cx="140057" cy="141161"/>
          </a:xfrm>
          <a:prstGeom prst="ellipse">
            <a:avLst/>
          </a:prstGeom>
          <a:solidFill>
            <a:schemeClr val="tx2">
              <a:lumMod val="60000"/>
              <a:lumOff val="40000"/>
            </a:schemeClr>
          </a:solidFill>
          <a:ln w="15875">
            <a:solidFill>
              <a:schemeClr val="accent1">
                <a:lumMod val="75000"/>
                <a:alpha val="90000"/>
              </a:schemeClr>
            </a:solidFill>
          </a:ln>
          <a:scene3d>
            <a:camera prst="isometricOffAxis2Top">
              <a:rot lat="18664799" lon="2041235" rev="19089300"/>
            </a:camera>
            <a:lightRig rig="flood" dir="t"/>
          </a:scene3d>
          <a:sp3d prstMaterial="powder">
            <a:bevelT w="101600" h="952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en-US" sz="1100" dirty="0"/>
          </a:p>
        </p:txBody>
      </p:sp>
      <p:pic>
        <p:nvPicPr>
          <p:cNvPr id="56" name="Image 55"/>
          <p:cNvPicPr>
            <a:picLocks noChangeAspect="1"/>
          </p:cNvPicPr>
          <p:nvPr/>
        </p:nvPicPr>
        <p:blipFill rotWithShape="1">
          <a:blip r:embed="rId5" cstate="print">
            <a:extLst>
              <a:ext uri="{28A0092B-C50C-407E-A947-70E740481C1C}">
                <a14:useLocalDpi xmlns:a14="http://schemas.microsoft.com/office/drawing/2010/main" val="0"/>
              </a:ext>
            </a:extLst>
          </a:blip>
          <a:srcRect l="3785" t="7960" r="2666" b="13744"/>
          <a:stretch/>
        </p:blipFill>
        <p:spPr>
          <a:xfrm>
            <a:off x="733134" y="1611349"/>
            <a:ext cx="1647129" cy="971256"/>
          </a:xfrm>
          <a:prstGeom prst="rect">
            <a:avLst/>
          </a:prstGeom>
          <a:ln>
            <a:solidFill>
              <a:schemeClr val="accent6">
                <a:lumMod val="75000"/>
              </a:schemeClr>
            </a:solidFill>
          </a:ln>
          <a:effectLst>
            <a:softEdge rad="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2000"/>
                                        <p:tgtEl>
                                          <p:spTgt spid="44"/>
                                        </p:tgtEl>
                                      </p:cBhvr>
                                    </p:animEffect>
                                  </p:childTnLst>
                                </p:cTn>
                              </p:par>
                              <p:par>
                                <p:cTn id="8" presetID="1" presetClass="entr" presetSubtype="0" fill="hold" grpId="0" nodeType="withEffect">
                                  <p:stCondLst>
                                    <p:cond delay="0"/>
                                  </p:stCondLst>
                                  <p:childTnLst>
                                    <p:set>
                                      <p:cBhvr>
                                        <p:cTn id="9" dur="1" fill="hold">
                                          <p:stCondLst>
                                            <p:cond delay="0"/>
                                          </p:stCondLst>
                                        </p:cTn>
                                        <p:tgtEl>
                                          <p:spTgt spid="53"/>
                                        </p:tgtEl>
                                        <p:attrNameLst>
                                          <p:attrName>style.visibility</p:attrName>
                                        </p:attrNameLst>
                                      </p:cBhvr>
                                      <p:to>
                                        <p:strVal val="visible"/>
                                      </p:to>
                                    </p:set>
                                  </p:childTnLst>
                                </p:cTn>
                              </p:par>
                              <p:par>
                                <p:cTn id="10" presetID="1" presetClass="entr" presetSubtype="0" fill="hold" grpId="0" nodeType="withEffect">
                                  <p:stCondLst>
                                    <p:cond delay="200"/>
                                  </p:stCondLst>
                                  <p:childTnLst>
                                    <p:set>
                                      <p:cBhvr>
                                        <p:cTn id="11" dur="1" fill="hold">
                                          <p:stCondLst>
                                            <p:cond delay="0"/>
                                          </p:stCondLst>
                                        </p:cTn>
                                        <p:tgtEl>
                                          <p:spTgt spid="59"/>
                                        </p:tgtEl>
                                        <p:attrNameLst>
                                          <p:attrName>style.visibility</p:attrName>
                                        </p:attrNameLst>
                                      </p:cBhvr>
                                      <p:to>
                                        <p:strVal val="visible"/>
                                      </p:to>
                                    </p:set>
                                  </p:childTnLst>
                                </p:cTn>
                              </p:par>
                              <p:par>
                                <p:cTn id="12" presetID="1" presetClass="entr" presetSubtype="0" fill="hold" grpId="0" nodeType="withEffect">
                                  <p:stCondLst>
                                    <p:cond delay="400"/>
                                  </p:stCondLst>
                                  <p:childTnLst>
                                    <p:set>
                                      <p:cBhvr>
                                        <p:cTn id="13" dur="1" fill="hold">
                                          <p:stCondLst>
                                            <p:cond delay="0"/>
                                          </p:stCondLst>
                                        </p:cTn>
                                        <p:tgtEl>
                                          <p:spTgt spid="63"/>
                                        </p:tgtEl>
                                        <p:attrNameLst>
                                          <p:attrName>style.visibility</p:attrName>
                                        </p:attrNameLst>
                                      </p:cBhvr>
                                      <p:to>
                                        <p:strVal val="visible"/>
                                      </p:to>
                                    </p:set>
                                  </p:childTnLst>
                                </p:cTn>
                              </p:par>
                              <p:par>
                                <p:cTn id="14" presetID="1" presetClass="entr" presetSubtype="0" fill="hold" grpId="0" nodeType="withEffect">
                                  <p:stCondLst>
                                    <p:cond delay="600"/>
                                  </p:stCondLst>
                                  <p:childTnLst>
                                    <p:set>
                                      <p:cBhvr>
                                        <p:cTn id="15" dur="1" fill="hold">
                                          <p:stCondLst>
                                            <p:cond delay="0"/>
                                          </p:stCondLst>
                                        </p:cTn>
                                        <p:tgtEl>
                                          <p:spTgt spid="71"/>
                                        </p:tgtEl>
                                        <p:attrNameLst>
                                          <p:attrName>style.visibility</p:attrName>
                                        </p:attrNameLst>
                                      </p:cBhvr>
                                      <p:to>
                                        <p:strVal val="visible"/>
                                      </p:to>
                                    </p:set>
                                  </p:childTnLst>
                                </p:cTn>
                              </p:par>
                              <p:par>
                                <p:cTn id="16" presetID="1" presetClass="entr" presetSubtype="0" fill="hold" grpId="0" nodeType="withEffect">
                                  <p:stCondLst>
                                    <p:cond delay="800"/>
                                  </p:stCondLst>
                                  <p:childTnLst>
                                    <p:set>
                                      <p:cBhvr>
                                        <p:cTn id="17" dur="1" fill="hold">
                                          <p:stCondLst>
                                            <p:cond delay="0"/>
                                          </p:stCondLst>
                                        </p:cTn>
                                        <p:tgtEl>
                                          <p:spTgt spid="66"/>
                                        </p:tgtEl>
                                        <p:attrNameLst>
                                          <p:attrName>style.visibility</p:attrName>
                                        </p:attrNameLst>
                                      </p:cBhvr>
                                      <p:to>
                                        <p:strVal val="visible"/>
                                      </p:to>
                                    </p:set>
                                  </p:childTnLst>
                                </p:cTn>
                              </p:par>
                              <p:par>
                                <p:cTn id="18" presetID="1" presetClass="entr" presetSubtype="0" fill="hold" grpId="0" nodeType="withEffect">
                                  <p:stCondLst>
                                    <p:cond delay="1000"/>
                                  </p:stCondLst>
                                  <p:childTnLst>
                                    <p:set>
                                      <p:cBhvr>
                                        <p:cTn id="19" dur="1" fill="hold">
                                          <p:stCondLst>
                                            <p:cond delay="0"/>
                                          </p:stCondLst>
                                        </p:cTn>
                                        <p:tgtEl>
                                          <p:spTgt spid="73"/>
                                        </p:tgtEl>
                                        <p:attrNameLst>
                                          <p:attrName>style.visibility</p:attrName>
                                        </p:attrNameLst>
                                      </p:cBhvr>
                                      <p:to>
                                        <p:strVal val="visible"/>
                                      </p:to>
                                    </p:set>
                                  </p:childTnLst>
                                </p:cTn>
                              </p:par>
                              <p:par>
                                <p:cTn id="20" presetID="1" presetClass="entr" presetSubtype="0" fill="hold" grpId="0" nodeType="withEffect">
                                  <p:stCondLst>
                                    <p:cond delay="1200"/>
                                  </p:stCondLst>
                                  <p:childTnLst>
                                    <p:set>
                                      <p:cBhvr>
                                        <p:cTn id="21" dur="1" fill="hold">
                                          <p:stCondLst>
                                            <p:cond delay="0"/>
                                          </p:stCondLst>
                                        </p:cTn>
                                        <p:tgtEl>
                                          <p:spTgt spid="61"/>
                                        </p:tgtEl>
                                        <p:attrNameLst>
                                          <p:attrName>style.visibility</p:attrName>
                                        </p:attrNameLst>
                                      </p:cBhvr>
                                      <p:to>
                                        <p:strVal val="visible"/>
                                      </p:to>
                                    </p:set>
                                  </p:childTnLst>
                                </p:cTn>
                              </p:par>
                              <p:par>
                                <p:cTn id="22" presetID="1" presetClass="entr" presetSubtype="0" fill="hold" grpId="0" nodeType="withEffect">
                                  <p:stCondLst>
                                    <p:cond delay="1400"/>
                                  </p:stCondLst>
                                  <p:childTnLst>
                                    <p:set>
                                      <p:cBhvr>
                                        <p:cTn id="23" dur="1" fill="hold">
                                          <p:stCondLst>
                                            <p:cond delay="0"/>
                                          </p:stCondLst>
                                        </p:cTn>
                                        <p:tgtEl>
                                          <p:spTgt spid="75"/>
                                        </p:tgtEl>
                                        <p:attrNameLst>
                                          <p:attrName>style.visibility</p:attrName>
                                        </p:attrNameLst>
                                      </p:cBhvr>
                                      <p:to>
                                        <p:strVal val="visible"/>
                                      </p:to>
                                    </p:set>
                                  </p:childTnLst>
                                </p:cTn>
                              </p:par>
                              <p:par>
                                <p:cTn id="24" presetID="1" presetClass="entr" presetSubtype="0" fill="hold" grpId="0" nodeType="withEffect">
                                  <p:stCondLst>
                                    <p:cond delay="1600"/>
                                  </p:stCondLst>
                                  <p:childTnLst>
                                    <p:set>
                                      <p:cBhvr>
                                        <p:cTn id="25" dur="1" fill="hold">
                                          <p:stCondLst>
                                            <p:cond delay="0"/>
                                          </p:stCondLst>
                                        </p:cTn>
                                        <p:tgtEl>
                                          <p:spTgt spid="76"/>
                                        </p:tgtEl>
                                        <p:attrNameLst>
                                          <p:attrName>style.visibility</p:attrName>
                                        </p:attrNameLst>
                                      </p:cBhvr>
                                      <p:to>
                                        <p:strVal val="visible"/>
                                      </p:to>
                                    </p:set>
                                  </p:childTnLst>
                                </p:cTn>
                              </p:par>
                              <p:par>
                                <p:cTn id="26" presetID="1" presetClass="entr" presetSubtype="0" fill="hold" grpId="0" nodeType="withEffect">
                                  <p:stCondLst>
                                    <p:cond delay="1800"/>
                                  </p:stCondLst>
                                  <p:childTnLst>
                                    <p:set>
                                      <p:cBhvr>
                                        <p:cTn id="27" dur="1" fill="hold">
                                          <p:stCondLst>
                                            <p:cond delay="0"/>
                                          </p:stCondLst>
                                        </p:cTn>
                                        <p:tgtEl>
                                          <p:spTgt spid="62"/>
                                        </p:tgtEl>
                                        <p:attrNameLst>
                                          <p:attrName>style.visibility</p:attrName>
                                        </p:attrNameLst>
                                      </p:cBhvr>
                                      <p:to>
                                        <p:strVal val="visible"/>
                                      </p:to>
                                    </p:set>
                                  </p:childTnLst>
                                </p:cTn>
                              </p:par>
                              <p:par>
                                <p:cTn id="28" presetID="1" presetClass="entr" presetSubtype="0" fill="hold" grpId="0" nodeType="withEffect">
                                  <p:stCondLst>
                                    <p:cond delay="2000"/>
                                  </p:stCondLst>
                                  <p:childTnLst>
                                    <p:set>
                                      <p:cBhvr>
                                        <p:cTn id="29" dur="1" fill="hold">
                                          <p:stCondLst>
                                            <p:cond delay="0"/>
                                          </p:stCondLst>
                                        </p:cTn>
                                        <p:tgtEl>
                                          <p:spTgt spid="80"/>
                                        </p:tgtEl>
                                        <p:attrNameLst>
                                          <p:attrName>style.visibility</p:attrName>
                                        </p:attrNameLst>
                                      </p:cBhvr>
                                      <p:to>
                                        <p:strVal val="visible"/>
                                      </p:to>
                                    </p:set>
                                  </p:childTnLst>
                                </p:cTn>
                              </p:par>
                              <p:par>
                                <p:cTn id="30" presetID="1" presetClass="entr" presetSubtype="0" fill="hold" grpId="0" nodeType="withEffect">
                                  <p:stCondLst>
                                    <p:cond delay="2400"/>
                                  </p:stCondLst>
                                  <p:childTnLst>
                                    <p:set>
                                      <p:cBhvr>
                                        <p:cTn id="31" dur="1" fill="hold">
                                          <p:stCondLst>
                                            <p:cond delay="0"/>
                                          </p:stCondLst>
                                        </p:cTn>
                                        <p:tgtEl>
                                          <p:spTgt spid="78"/>
                                        </p:tgtEl>
                                        <p:attrNameLst>
                                          <p:attrName>style.visibility</p:attrName>
                                        </p:attrNameLst>
                                      </p:cBhvr>
                                      <p:to>
                                        <p:strVal val="visible"/>
                                      </p:to>
                                    </p:set>
                                  </p:childTnLst>
                                </p:cTn>
                              </p:par>
                              <p:par>
                                <p:cTn id="32" presetID="1" presetClass="entr" presetSubtype="0" fill="hold" grpId="0" nodeType="withEffect">
                                  <p:stCondLst>
                                    <p:cond delay="2600"/>
                                  </p:stCondLst>
                                  <p:childTnLst>
                                    <p:set>
                                      <p:cBhvr>
                                        <p:cTn id="33" dur="1" fill="hold">
                                          <p:stCondLst>
                                            <p:cond delay="0"/>
                                          </p:stCondLst>
                                        </p:cTn>
                                        <p:tgtEl>
                                          <p:spTgt spid="67"/>
                                        </p:tgtEl>
                                        <p:attrNameLst>
                                          <p:attrName>style.visibility</p:attrName>
                                        </p:attrNameLst>
                                      </p:cBhvr>
                                      <p:to>
                                        <p:strVal val="visible"/>
                                      </p:to>
                                    </p:set>
                                  </p:childTnLst>
                                </p:cTn>
                              </p:par>
                              <p:par>
                                <p:cTn id="34" presetID="1" presetClass="entr" presetSubtype="0" fill="hold" grpId="0" nodeType="withEffect">
                                  <p:stCondLst>
                                    <p:cond delay="2800"/>
                                  </p:stCondLst>
                                  <p:childTnLst>
                                    <p:set>
                                      <p:cBhvr>
                                        <p:cTn id="35" dur="1" fill="hold">
                                          <p:stCondLst>
                                            <p:cond delay="0"/>
                                          </p:stCondLst>
                                        </p:cTn>
                                        <p:tgtEl>
                                          <p:spTgt spid="74"/>
                                        </p:tgtEl>
                                        <p:attrNameLst>
                                          <p:attrName>style.visibility</p:attrName>
                                        </p:attrNameLst>
                                      </p:cBhvr>
                                      <p:to>
                                        <p:strVal val="visible"/>
                                      </p:to>
                                    </p:set>
                                  </p:childTnLst>
                                </p:cTn>
                              </p:par>
                              <p:par>
                                <p:cTn id="36" presetID="1" presetClass="entr" presetSubtype="0" fill="hold" grpId="0" nodeType="withEffect">
                                  <p:stCondLst>
                                    <p:cond delay="3000"/>
                                  </p:stCondLst>
                                  <p:childTnLst>
                                    <p:set>
                                      <p:cBhvr>
                                        <p:cTn id="37" dur="1" fill="hold">
                                          <p:stCondLst>
                                            <p:cond delay="0"/>
                                          </p:stCondLst>
                                        </p:cTn>
                                        <p:tgtEl>
                                          <p:spTgt spid="68"/>
                                        </p:tgtEl>
                                        <p:attrNameLst>
                                          <p:attrName>style.visibility</p:attrName>
                                        </p:attrNameLst>
                                      </p:cBhvr>
                                      <p:to>
                                        <p:strVal val="visible"/>
                                      </p:to>
                                    </p:set>
                                  </p:childTnLst>
                                </p:cTn>
                              </p:par>
                              <p:par>
                                <p:cTn id="38" presetID="1" presetClass="entr" presetSubtype="0" fill="hold" grpId="0" nodeType="withEffect">
                                  <p:stCondLst>
                                    <p:cond delay="3200"/>
                                  </p:stCondLst>
                                  <p:childTnLst>
                                    <p:set>
                                      <p:cBhvr>
                                        <p:cTn id="39" dur="1" fill="hold">
                                          <p:stCondLst>
                                            <p:cond delay="0"/>
                                          </p:stCondLst>
                                        </p:cTn>
                                        <p:tgtEl>
                                          <p:spTgt spid="79"/>
                                        </p:tgtEl>
                                        <p:attrNameLst>
                                          <p:attrName>style.visibility</p:attrName>
                                        </p:attrNameLst>
                                      </p:cBhvr>
                                      <p:to>
                                        <p:strVal val="visible"/>
                                      </p:to>
                                    </p:set>
                                  </p:childTnLst>
                                </p:cTn>
                              </p:par>
                              <p:par>
                                <p:cTn id="40" presetID="1" presetClass="entr" presetSubtype="0" fill="hold" grpId="0" nodeType="withEffect">
                                  <p:stCondLst>
                                    <p:cond delay="3400"/>
                                  </p:stCondLst>
                                  <p:childTnLst>
                                    <p:set>
                                      <p:cBhvr>
                                        <p:cTn id="41" dur="1" fill="hold">
                                          <p:stCondLst>
                                            <p:cond delay="0"/>
                                          </p:stCondLst>
                                        </p:cTn>
                                        <p:tgtEl>
                                          <p:spTgt spid="64"/>
                                        </p:tgtEl>
                                        <p:attrNameLst>
                                          <p:attrName>style.visibility</p:attrName>
                                        </p:attrNameLst>
                                      </p:cBhvr>
                                      <p:to>
                                        <p:strVal val="visible"/>
                                      </p:to>
                                    </p:set>
                                  </p:childTnLst>
                                </p:cTn>
                              </p:par>
                              <p:par>
                                <p:cTn id="42" presetID="1" presetClass="entr" presetSubtype="0" fill="hold" grpId="0" nodeType="withEffect">
                                  <p:stCondLst>
                                    <p:cond delay="3600"/>
                                  </p:stCondLst>
                                  <p:childTnLst>
                                    <p:set>
                                      <p:cBhvr>
                                        <p:cTn id="43" dur="1" fill="hold">
                                          <p:stCondLst>
                                            <p:cond delay="0"/>
                                          </p:stCondLst>
                                        </p:cTn>
                                        <p:tgtEl>
                                          <p:spTgt spid="72"/>
                                        </p:tgtEl>
                                        <p:attrNameLst>
                                          <p:attrName>style.visibility</p:attrName>
                                        </p:attrNameLst>
                                      </p:cBhvr>
                                      <p:to>
                                        <p:strVal val="visible"/>
                                      </p:to>
                                    </p:set>
                                  </p:childTnLst>
                                </p:cTn>
                              </p:par>
                              <p:par>
                                <p:cTn id="44" presetID="1" presetClass="entr" presetSubtype="0" fill="hold" grpId="0" nodeType="withEffect">
                                  <p:stCondLst>
                                    <p:cond delay="3800"/>
                                  </p:stCondLst>
                                  <p:childTnLst>
                                    <p:set>
                                      <p:cBhvr>
                                        <p:cTn id="45" dur="1" fill="hold">
                                          <p:stCondLst>
                                            <p:cond delay="0"/>
                                          </p:stCondLst>
                                        </p:cTn>
                                        <p:tgtEl>
                                          <p:spTgt spid="65"/>
                                        </p:tgtEl>
                                        <p:attrNameLst>
                                          <p:attrName>style.visibility</p:attrName>
                                        </p:attrNameLst>
                                      </p:cBhvr>
                                      <p:to>
                                        <p:strVal val="visible"/>
                                      </p:to>
                                    </p:set>
                                  </p:childTnLst>
                                </p:cTn>
                              </p:par>
                              <p:par>
                                <p:cTn id="46" presetID="1" presetClass="entr" presetSubtype="0" fill="hold" grpId="0" nodeType="withEffect">
                                  <p:stCondLst>
                                    <p:cond delay="4000"/>
                                  </p:stCondLst>
                                  <p:childTnLst>
                                    <p:set>
                                      <p:cBhvr>
                                        <p:cTn id="47" dur="1" fill="hold">
                                          <p:stCondLst>
                                            <p:cond delay="0"/>
                                          </p:stCondLst>
                                        </p:cTn>
                                        <p:tgtEl>
                                          <p:spTgt spid="77"/>
                                        </p:tgtEl>
                                        <p:attrNameLst>
                                          <p:attrName>style.visibility</p:attrName>
                                        </p:attrNameLst>
                                      </p:cBhvr>
                                      <p:to>
                                        <p:strVal val="visible"/>
                                      </p:to>
                                    </p:set>
                                  </p:childTnLst>
                                </p:cTn>
                              </p:par>
                              <p:par>
                                <p:cTn id="48" presetID="1" presetClass="entr" presetSubtype="0" fill="hold" grpId="0" nodeType="withEffect">
                                  <p:stCondLst>
                                    <p:cond delay="4200"/>
                                  </p:stCondLst>
                                  <p:childTnLst>
                                    <p:set>
                                      <p:cBhvr>
                                        <p:cTn id="49" dur="1" fill="hold">
                                          <p:stCondLst>
                                            <p:cond delay="0"/>
                                          </p:stCondLst>
                                        </p:cTn>
                                        <p:tgtEl>
                                          <p:spTgt spid="69"/>
                                        </p:tgtEl>
                                        <p:attrNameLst>
                                          <p:attrName>style.visibility</p:attrName>
                                        </p:attrNameLst>
                                      </p:cBhvr>
                                      <p:to>
                                        <p:strVal val="visible"/>
                                      </p:to>
                                    </p:set>
                                  </p:childTnLst>
                                </p:cTn>
                              </p:par>
                              <p:par>
                                <p:cTn id="50" presetID="1" presetClass="entr" presetSubtype="0" fill="hold" grpId="0" nodeType="withEffect">
                                  <p:stCondLst>
                                    <p:cond delay="4400"/>
                                  </p:stCondLst>
                                  <p:childTnLst>
                                    <p:set>
                                      <p:cBhvr>
                                        <p:cTn id="51" dur="1" fill="hold">
                                          <p:stCondLst>
                                            <p:cond delay="0"/>
                                          </p:stCondLst>
                                        </p:cTn>
                                        <p:tgtEl>
                                          <p:spTgt spid="60"/>
                                        </p:tgtEl>
                                        <p:attrNameLst>
                                          <p:attrName>style.visibility</p:attrName>
                                        </p:attrNameLst>
                                      </p:cBhvr>
                                      <p:to>
                                        <p:strVal val="visible"/>
                                      </p:to>
                                    </p:set>
                                  </p:childTnLst>
                                </p:cTn>
                              </p:par>
                              <p:par>
                                <p:cTn id="52" presetID="1" presetClass="entr" presetSubtype="0" fill="hold" grpId="0" nodeType="withEffect">
                                  <p:stCondLst>
                                    <p:cond delay="4600"/>
                                  </p:stCondLst>
                                  <p:childTnLst>
                                    <p:set>
                                      <p:cBhvr>
                                        <p:cTn id="53" dur="1" fill="hold">
                                          <p:stCondLst>
                                            <p:cond delay="0"/>
                                          </p:stCondLst>
                                        </p:cTn>
                                        <p:tgtEl>
                                          <p:spTgt spid="39"/>
                                        </p:tgtEl>
                                        <p:attrNameLst>
                                          <p:attrName>style.visibility</p:attrName>
                                        </p:attrNameLst>
                                      </p:cBhvr>
                                      <p:to>
                                        <p:strVal val="visible"/>
                                      </p:to>
                                    </p:set>
                                  </p:childTnLst>
                                </p:cTn>
                              </p:par>
                              <p:par>
                                <p:cTn id="54" presetID="1" presetClass="entr" presetSubtype="0" fill="hold" grpId="0" nodeType="withEffect">
                                  <p:stCondLst>
                                    <p:cond delay="4800"/>
                                  </p:stCondLst>
                                  <p:childTnLst>
                                    <p:set>
                                      <p:cBhvr>
                                        <p:cTn id="55" dur="1" fill="hold">
                                          <p:stCondLst>
                                            <p:cond delay="0"/>
                                          </p:stCondLst>
                                        </p:cTn>
                                        <p:tgtEl>
                                          <p:spTgt spid="41"/>
                                        </p:tgtEl>
                                        <p:attrNameLst>
                                          <p:attrName>style.visibility</p:attrName>
                                        </p:attrNameLst>
                                      </p:cBhvr>
                                      <p:to>
                                        <p:strVal val="visible"/>
                                      </p:to>
                                    </p:set>
                                  </p:childTnLst>
                                </p:cTn>
                              </p:par>
                              <p:par>
                                <p:cTn id="56" presetID="1" presetClass="entr" presetSubtype="0" fill="hold" grpId="0" nodeType="withEffect">
                                  <p:stCondLst>
                                    <p:cond delay="5000"/>
                                  </p:stCondLst>
                                  <p:childTnLst>
                                    <p:set>
                                      <p:cBhvr>
                                        <p:cTn id="57" dur="1" fill="hold">
                                          <p:stCondLst>
                                            <p:cond delay="0"/>
                                          </p:stCondLst>
                                        </p:cTn>
                                        <p:tgtEl>
                                          <p:spTgt spid="40"/>
                                        </p:tgtEl>
                                        <p:attrNameLst>
                                          <p:attrName>style.visibility</p:attrName>
                                        </p:attrNameLst>
                                      </p:cBhvr>
                                      <p:to>
                                        <p:strVal val="visible"/>
                                      </p:to>
                                    </p:set>
                                  </p:childTnLst>
                                </p:cTn>
                              </p:par>
                              <p:par>
                                <p:cTn id="58" presetID="1" presetClass="entr" presetSubtype="0" fill="hold" grpId="0" nodeType="withEffect">
                                  <p:stCondLst>
                                    <p:cond delay="5200"/>
                                  </p:stCondLst>
                                  <p:childTnLst>
                                    <p:set>
                                      <p:cBhvr>
                                        <p:cTn id="59" dur="1" fill="hold">
                                          <p:stCondLst>
                                            <p:cond delay="0"/>
                                          </p:stCondLst>
                                        </p:cTn>
                                        <p:tgtEl>
                                          <p:spTgt spid="47"/>
                                        </p:tgtEl>
                                        <p:attrNameLst>
                                          <p:attrName>style.visibility</p:attrName>
                                        </p:attrNameLst>
                                      </p:cBhvr>
                                      <p:to>
                                        <p:strVal val="visible"/>
                                      </p:to>
                                    </p:se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46"/>
                                        </p:tgtEl>
                                        <p:attrNameLst>
                                          <p:attrName>style.visibility</p:attrName>
                                        </p:attrNameLst>
                                      </p:cBhvr>
                                      <p:to>
                                        <p:strVal val="visible"/>
                                      </p:to>
                                    </p:set>
                                    <p:animEffect transition="in" filter="fade">
                                      <p:cBhvr>
                                        <p:cTn id="64" dur="2000"/>
                                        <p:tgtEl>
                                          <p:spTgt spid="46"/>
                                        </p:tgtEl>
                                      </p:cBhvr>
                                    </p:animEffect>
                                  </p:childTnLst>
                                </p:cTn>
                              </p:par>
                              <p:par>
                                <p:cTn id="65" presetID="42" presetClass="entr" presetSubtype="0" fill="hold" grpId="1" nodeType="withEffect">
                                  <p:stCondLst>
                                    <p:cond delay="0"/>
                                  </p:stCondLst>
                                  <p:iterate type="lt">
                                    <p:tmPct val="0"/>
                                  </p:iterate>
                                  <p:childTnLst>
                                    <p:set>
                                      <p:cBhvr>
                                        <p:cTn id="66" dur="1" fill="hold">
                                          <p:stCondLst>
                                            <p:cond delay="0"/>
                                          </p:stCondLst>
                                        </p:cTn>
                                        <p:tgtEl>
                                          <p:spTgt spid="51"/>
                                        </p:tgtEl>
                                        <p:attrNameLst>
                                          <p:attrName>style.visibility</p:attrName>
                                        </p:attrNameLst>
                                      </p:cBhvr>
                                      <p:to>
                                        <p:strVal val="visible"/>
                                      </p:to>
                                    </p:set>
                                    <p:animEffect transition="in" filter="fade">
                                      <p:cBhvr>
                                        <p:cTn id="67" dur="1000"/>
                                        <p:tgtEl>
                                          <p:spTgt spid="51"/>
                                        </p:tgtEl>
                                      </p:cBhvr>
                                    </p:animEffect>
                                    <p:anim calcmode="lin" valueType="num">
                                      <p:cBhvr>
                                        <p:cTn id="68" dur="1000" fill="hold"/>
                                        <p:tgtEl>
                                          <p:spTgt spid="51"/>
                                        </p:tgtEl>
                                        <p:attrNameLst>
                                          <p:attrName>ppt_x</p:attrName>
                                        </p:attrNameLst>
                                      </p:cBhvr>
                                      <p:tavLst>
                                        <p:tav tm="0">
                                          <p:val>
                                            <p:strVal val="#ppt_x"/>
                                          </p:val>
                                        </p:tav>
                                        <p:tav tm="100000">
                                          <p:val>
                                            <p:strVal val="#ppt_x"/>
                                          </p:val>
                                        </p:tav>
                                      </p:tavLst>
                                    </p:anim>
                                    <p:anim calcmode="lin" valueType="num">
                                      <p:cBhvr>
                                        <p:cTn id="69" dur="1000" fill="hold"/>
                                        <p:tgtEl>
                                          <p:spTgt spid="51"/>
                                        </p:tgtEl>
                                        <p:attrNameLst>
                                          <p:attrName>ppt_y</p:attrName>
                                        </p:attrNameLst>
                                      </p:cBhvr>
                                      <p:tavLst>
                                        <p:tav tm="0">
                                          <p:val>
                                            <p:strVal val="#ppt_y+.1"/>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grpId="0" nodeType="clickEffect">
                                  <p:stCondLst>
                                    <p:cond delay="0"/>
                                  </p:stCondLst>
                                  <p:childTnLst>
                                    <p:set>
                                      <p:cBhvr>
                                        <p:cTn id="73" dur="1" fill="hold">
                                          <p:stCondLst>
                                            <p:cond delay="0"/>
                                          </p:stCondLst>
                                        </p:cTn>
                                        <p:tgtEl>
                                          <p:spTgt spid="50"/>
                                        </p:tgtEl>
                                        <p:attrNameLst>
                                          <p:attrName>style.visibility</p:attrName>
                                        </p:attrNameLst>
                                      </p:cBhvr>
                                      <p:to>
                                        <p:strVal val="visible"/>
                                      </p:to>
                                    </p:set>
                                    <p:animEffect transition="in" filter="fade">
                                      <p:cBhvr>
                                        <p:cTn id="74" dur="2000"/>
                                        <p:tgtEl>
                                          <p:spTgt spid="50"/>
                                        </p:tgtEl>
                                      </p:cBhvr>
                                    </p:animEffect>
                                  </p:childTnLst>
                                </p:cTn>
                              </p:par>
                              <p:par>
                                <p:cTn id="75" presetID="42" presetClass="entr" presetSubtype="0" fill="hold" grpId="0" nodeType="withEffect">
                                  <p:stCondLst>
                                    <p:cond delay="0"/>
                                  </p:stCondLst>
                                  <p:childTnLst>
                                    <p:set>
                                      <p:cBhvr>
                                        <p:cTn id="76" dur="1" fill="hold">
                                          <p:stCondLst>
                                            <p:cond delay="0"/>
                                          </p:stCondLst>
                                        </p:cTn>
                                        <p:tgtEl>
                                          <p:spTgt spid="55"/>
                                        </p:tgtEl>
                                        <p:attrNameLst>
                                          <p:attrName>style.visibility</p:attrName>
                                        </p:attrNameLst>
                                      </p:cBhvr>
                                      <p:to>
                                        <p:strVal val="visible"/>
                                      </p:to>
                                    </p:set>
                                    <p:animEffect transition="in" filter="fade">
                                      <p:cBhvr>
                                        <p:cTn id="77" dur="1000"/>
                                        <p:tgtEl>
                                          <p:spTgt spid="55"/>
                                        </p:tgtEl>
                                      </p:cBhvr>
                                    </p:animEffect>
                                    <p:anim calcmode="lin" valueType="num">
                                      <p:cBhvr>
                                        <p:cTn id="78" dur="1000" fill="hold"/>
                                        <p:tgtEl>
                                          <p:spTgt spid="55"/>
                                        </p:tgtEl>
                                        <p:attrNameLst>
                                          <p:attrName>ppt_x</p:attrName>
                                        </p:attrNameLst>
                                      </p:cBhvr>
                                      <p:tavLst>
                                        <p:tav tm="0">
                                          <p:val>
                                            <p:strVal val="#ppt_x"/>
                                          </p:val>
                                        </p:tav>
                                        <p:tav tm="100000">
                                          <p:val>
                                            <p:strVal val="#ppt_x"/>
                                          </p:val>
                                        </p:tav>
                                      </p:tavLst>
                                    </p:anim>
                                    <p:anim calcmode="lin" valueType="num">
                                      <p:cBhvr>
                                        <p:cTn id="79" dur="1000" fill="hold"/>
                                        <p:tgtEl>
                                          <p:spTgt spid="55"/>
                                        </p:tgtEl>
                                        <p:attrNameLst>
                                          <p:attrName>ppt_y</p:attrName>
                                        </p:attrNameLst>
                                      </p:cBhvr>
                                      <p:tavLst>
                                        <p:tav tm="0">
                                          <p:val>
                                            <p:strVal val="#ppt_y+.1"/>
                                          </p:val>
                                        </p:tav>
                                        <p:tav tm="100000">
                                          <p:val>
                                            <p:strVal val="#ppt_y"/>
                                          </p:val>
                                        </p:tav>
                                      </p:tavLst>
                                    </p:anim>
                                  </p:childTnLst>
                                </p:cTn>
                              </p:par>
                              <p:par>
                                <p:cTn id="80" presetID="42" presetClass="entr" presetSubtype="0" fill="hold" grpId="0" nodeType="withEffect">
                                  <p:stCondLst>
                                    <p:cond delay="0"/>
                                  </p:stCondLst>
                                  <p:childTnLst>
                                    <p:set>
                                      <p:cBhvr>
                                        <p:cTn id="81" dur="1" fill="hold">
                                          <p:stCondLst>
                                            <p:cond delay="0"/>
                                          </p:stCondLst>
                                        </p:cTn>
                                        <p:tgtEl>
                                          <p:spTgt spid="54"/>
                                        </p:tgtEl>
                                        <p:attrNameLst>
                                          <p:attrName>style.visibility</p:attrName>
                                        </p:attrNameLst>
                                      </p:cBhvr>
                                      <p:to>
                                        <p:strVal val="visible"/>
                                      </p:to>
                                    </p:set>
                                    <p:animEffect transition="in" filter="fade">
                                      <p:cBhvr>
                                        <p:cTn id="82" dur="1000"/>
                                        <p:tgtEl>
                                          <p:spTgt spid="54"/>
                                        </p:tgtEl>
                                      </p:cBhvr>
                                    </p:animEffect>
                                    <p:anim calcmode="lin" valueType="num">
                                      <p:cBhvr>
                                        <p:cTn id="83" dur="1000" fill="hold"/>
                                        <p:tgtEl>
                                          <p:spTgt spid="54"/>
                                        </p:tgtEl>
                                        <p:attrNameLst>
                                          <p:attrName>ppt_x</p:attrName>
                                        </p:attrNameLst>
                                      </p:cBhvr>
                                      <p:tavLst>
                                        <p:tav tm="0">
                                          <p:val>
                                            <p:strVal val="#ppt_x"/>
                                          </p:val>
                                        </p:tav>
                                        <p:tav tm="100000">
                                          <p:val>
                                            <p:strVal val="#ppt_x"/>
                                          </p:val>
                                        </p:tav>
                                      </p:tavLst>
                                    </p:anim>
                                    <p:anim calcmode="lin" valueType="num">
                                      <p:cBhvr>
                                        <p:cTn id="84" dur="1000" fill="hold"/>
                                        <p:tgtEl>
                                          <p:spTgt spid="54"/>
                                        </p:tgtEl>
                                        <p:attrNameLst>
                                          <p:attrName>ppt_y</p:attrName>
                                        </p:attrNameLst>
                                      </p:cBhvr>
                                      <p:tavLst>
                                        <p:tav tm="0">
                                          <p:val>
                                            <p:strVal val="#ppt_y+.1"/>
                                          </p:val>
                                        </p:tav>
                                        <p:tav tm="100000">
                                          <p:val>
                                            <p:strVal val="#ppt_y"/>
                                          </p:val>
                                        </p:tav>
                                      </p:tavLst>
                                    </p:anim>
                                  </p:childTnLst>
                                </p:cTn>
                              </p:par>
                            </p:childTnLst>
                          </p:cTn>
                        </p:par>
                        <p:par>
                          <p:cTn id="85" fill="hold">
                            <p:stCondLst>
                              <p:cond delay="2000"/>
                            </p:stCondLst>
                            <p:childTnLst>
                              <p:par>
                                <p:cTn id="86" presetID="1" presetClass="entr" presetSubtype="0" fill="hold" nodeType="afterEffect">
                                  <p:stCondLst>
                                    <p:cond delay="0"/>
                                  </p:stCondLst>
                                  <p:childTnLst>
                                    <p:set>
                                      <p:cBhvr>
                                        <p:cTn id="87" dur="1" fill="hold">
                                          <p:stCondLst>
                                            <p:cond delay="0"/>
                                          </p:stCondLst>
                                        </p:cTn>
                                        <p:tgtEl>
                                          <p:spTgt spid="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46" grpId="0"/>
      <p:bldP spid="50" grpId="0"/>
      <p:bldP spid="51" grpId="1" animBg="1"/>
      <p:bldP spid="53" grpId="0" animBg="1"/>
      <p:bldP spid="55" grpId="0" animBg="1"/>
      <p:bldP spid="54" grpId="0" animBg="1"/>
      <p:bldP spid="59" grpId="0" animBg="1"/>
      <p:bldP spid="60" grpId="0" animBg="1"/>
      <p:bldP spid="61" grpId="0" animBg="1"/>
      <p:bldP spid="62" grpId="0" animBg="1"/>
      <p:bldP spid="63" grpId="0" animBg="1"/>
      <p:bldP spid="64" grpId="0" animBg="1"/>
      <p:bldP spid="65" grpId="0" animBg="1"/>
      <p:bldP spid="66" grpId="0" animBg="1"/>
      <p:bldP spid="68" grpId="0" animBg="1"/>
      <p:bldP spid="71" grpId="0" animBg="1"/>
      <p:bldP spid="72" grpId="0" animBg="1"/>
      <p:bldP spid="74" grpId="0" animBg="1"/>
      <p:bldP spid="75" grpId="0" animBg="1"/>
      <p:bldP spid="76" grpId="0" animBg="1"/>
      <p:bldP spid="77" grpId="0" animBg="1"/>
      <p:bldP spid="78" grpId="0" animBg="1"/>
      <p:bldP spid="79" grpId="0" animBg="1"/>
      <p:bldP spid="80" grpId="0" animBg="1"/>
      <p:bldP spid="67" grpId="0" animBg="1"/>
      <p:bldP spid="69" grpId="0" animBg="1"/>
      <p:bldP spid="73" grpId="0" animBg="1"/>
      <p:bldP spid="39" grpId="0" animBg="1"/>
      <p:bldP spid="40" grpId="0" animBg="1"/>
      <p:bldP spid="41" grpId="0" animBg="1"/>
      <p:bldP spid="4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en-CA" sz="3600" dirty="0" err="1">
                <a:solidFill>
                  <a:schemeClr val="bg1"/>
                </a:solidFill>
              </a:rPr>
              <a:t>Opsens</a:t>
            </a:r>
            <a:r>
              <a:rPr lang="en-CA" sz="3600" dirty="0">
                <a:solidFill>
                  <a:schemeClr val="bg1"/>
                </a:solidFill>
              </a:rPr>
              <a:t>: </a:t>
            </a:r>
            <a:r>
              <a:rPr lang="ja-JP" altLang="en-US" sz="3600" dirty="0">
                <a:solidFill>
                  <a:schemeClr val="bg1"/>
                </a:solidFill>
              </a:rPr>
              <a:t>メディカル向け</a:t>
            </a:r>
            <a:endParaRPr lang="en-CA" sz="3600" dirty="0">
              <a:solidFill>
                <a:schemeClr val="bg1"/>
              </a:solidFill>
            </a:endParaRPr>
          </a:p>
        </p:txBody>
      </p:sp>
      <p:sp>
        <p:nvSpPr>
          <p:cNvPr id="5" name="Rectangle 4"/>
          <p:cNvSpPr/>
          <p:nvPr/>
        </p:nvSpPr>
        <p:spPr>
          <a:xfrm>
            <a:off x="673937" y="1113148"/>
            <a:ext cx="6058303" cy="2292935"/>
          </a:xfrm>
          <a:prstGeom prst="rect">
            <a:avLst/>
          </a:prstGeom>
        </p:spPr>
        <p:txBody>
          <a:bodyPr wrap="square">
            <a:spAutoFit/>
          </a:bodyPr>
          <a:lstStyle/>
          <a:p>
            <a:pPr marL="285750" indent="-285750">
              <a:spcAft>
                <a:spcPts val="600"/>
              </a:spcAft>
              <a:buFont typeface="Arial" panose="020B0604020202020204" pitchFamily="34" charset="0"/>
              <a:buChar char="•"/>
            </a:pPr>
            <a:r>
              <a:rPr lang="en-CA" sz="1600" b="1" dirty="0" err="1"/>
              <a:t>Opsens</a:t>
            </a:r>
            <a:r>
              <a:rPr lang="en-CA" sz="1600" b="1" dirty="0"/>
              <a:t> </a:t>
            </a:r>
            <a:r>
              <a:rPr lang="ja-JP" altLang="en-US" sz="1600" b="1" dirty="0"/>
              <a:t>のメディカル向けの事業は、新たに床面積 </a:t>
            </a:r>
            <a:r>
              <a:rPr lang="en-US" altLang="ja-JP" sz="1600" b="1" dirty="0"/>
              <a:t>2800 </a:t>
            </a:r>
            <a:r>
              <a:rPr lang="en-CA" altLang="ja-JP" sz="1600" b="1" dirty="0" err="1"/>
              <a:t>m</a:t>
            </a:r>
            <a:r>
              <a:rPr lang="en-CA" altLang="ja-JP" sz="1600" b="1" baseline="30000" dirty="0" err="1"/>
              <a:t>2</a:t>
            </a:r>
            <a:r>
              <a:rPr lang="en-CA" altLang="ja-JP" sz="1600" b="1" dirty="0"/>
              <a:t> </a:t>
            </a:r>
            <a:r>
              <a:rPr lang="ja-JP" altLang="en-US" sz="1600" b="1" dirty="0"/>
              <a:t>の施設で展開しています。</a:t>
            </a:r>
            <a:endParaRPr lang="en-CA" sz="1600" b="1" dirty="0"/>
          </a:p>
          <a:p>
            <a:pPr marL="285750" indent="-285750">
              <a:spcAft>
                <a:spcPts val="600"/>
              </a:spcAft>
              <a:buFont typeface="Arial" panose="020B0604020202020204" pitchFamily="34" charset="0"/>
              <a:buChar char="•"/>
            </a:pPr>
            <a:r>
              <a:rPr lang="ja-JP" altLang="en-US" sz="1600" b="1" dirty="0"/>
              <a:t>微生物管理を行った</a:t>
            </a:r>
            <a:r>
              <a:rPr lang="en-CA" sz="1600" b="1" dirty="0"/>
              <a:t> 520 </a:t>
            </a:r>
            <a:r>
              <a:rPr lang="en-CA" sz="1600" b="1" dirty="0" err="1"/>
              <a:t>m</a:t>
            </a:r>
            <a:r>
              <a:rPr lang="en-CA" sz="1600" b="1" baseline="30000" dirty="0" err="1"/>
              <a:t>2</a:t>
            </a:r>
            <a:r>
              <a:rPr lang="en-CA" sz="1600" b="1" dirty="0"/>
              <a:t> </a:t>
            </a:r>
            <a:r>
              <a:rPr lang="ja-JP" altLang="en-US" sz="1600" b="1" dirty="0"/>
              <a:t>のクリーンルームに</a:t>
            </a:r>
            <a:r>
              <a:rPr lang="en-US" altLang="ja-JP" sz="1600" b="1" dirty="0"/>
              <a:t>MEMS</a:t>
            </a:r>
            <a:r>
              <a:rPr lang="ja-JP" altLang="en-US" sz="1600" b="1" dirty="0"/>
              <a:t>製造・組み立ての製造ラインを備えています。</a:t>
            </a:r>
            <a:endParaRPr lang="en-CA" sz="1600" b="1" dirty="0"/>
          </a:p>
          <a:p>
            <a:pPr marL="285750" indent="-285750">
              <a:spcAft>
                <a:spcPts val="600"/>
              </a:spcAft>
              <a:buFont typeface="Arial" panose="020B0604020202020204" pitchFamily="34" charset="0"/>
              <a:buChar char="•"/>
            </a:pPr>
            <a:r>
              <a:rPr lang="ja-JP" altLang="en-US" sz="1600" b="1" dirty="0"/>
              <a:t>カテーテルに導入して使うオプティカル圧力センサ・ガイドワイヤ </a:t>
            </a:r>
            <a:r>
              <a:rPr lang="en-US" altLang="ja-JP" sz="1600" b="1" dirty="0"/>
              <a:t>“</a:t>
            </a:r>
            <a:r>
              <a:rPr lang="en-US" altLang="ja-JP" sz="1600" b="1" dirty="0" err="1"/>
              <a:t>Optowire</a:t>
            </a:r>
            <a:r>
              <a:rPr lang="en-CA" altLang="ja-JP" sz="1600" b="1" dirty="0">
                <a:sym typeface="Symbol" panose="05050102010706020507" pitchFamily="18" charset="2"/>
              </a:rPr>
              <a:t></a:t>
            </a:r>
            <a:r>
              <a:rPr lang="en-CA" altLang="ja-JP" sz="1600" b="1" dirty="0"/>
              <a:t>  </a:t>
            </a:r>
            <a:r>
              <a:rPr lang="ja-JP" altLang="en-US" sz="1600" b="1" dirty="0"/>
              <a:t>は月産</a:t>
            </a:r>
            <a:r>
              <a:rPr lang="en-US" altLang="ja-JP" sz="1600" b="1" dirty="0"/>
              <a:t>2000</a:t>
            </a:r>
            <a:r>
              <a:rPr lang="ja-JP" altLang="en-US" sz="1600" b="1" dirty="0"/>
              <a:t>本、近い将来月産</a:t>
            </a:r>
            <a:r>
              <a:rPr lang="en-US" altLang="ja-JP" sz="1600" b="1" dirty="0"/>
              <a:t>4000</a:t>
            </a:r>
            <a:r>
              <a:rPr lang="ja-JP" altLang="en-US" sz="1600" b="1" dirty="0"/>
              <a:t>本に増産予定。</a:t>
            </a:r>
            <a:endParaRPr lang="en-CA" sz="1600" b="1" dirty="0"/>
          </a:p>
          <a:p>
            <a:pPr marL="285750" indent="-285750">
              <a:spcAft>
                <a:spcPts val="600"/>
              </a:spcAft>
              <a:buFont typeface="Arial" panose="020B0604020202020204" pitchFamily="34" charset="0"/>
              <a:buChar char="•"/>
            </a:pPr>
            <a:r>
              <a:rPr lang="ja-JP" altLang="en-US" sz="1600" b="1" dirty="0"/>
              <a:t>この新しい施設は、</a:t>
            </a:r>
            <a:r>
              <a:rPr lang="en-CA" altLang="ja-JP" sz="1600" b="1" dirty="0"/>
              <a:t> </a:t>
            </a:r>
            <a:r>
              <a:rPr lang="en-CA" altLang="ja-JP" sz="1600" b="1" dirty="0" err="1"/>
              <a:t>Optowire</a:t>
            </a:r>
            <a:r>
              <a:rPr lang="en-CA" altLang="ja-JP" sz="1600" b="1" dirty="0">
                <a:sym typeface="Symbol" panose="05050102010706020507" pitchFamily="18" charset="2"/>
              </a:rPr>
              <a:t></a:t>
            </a:r>
            <a:r>
              <a:rPr lang="ja-JP" altLang="en-US" sz="1600" b="1" dirty="0"/>
              <a:t> のみを製造し、年間 </a:t>
            </a:r>
            <a:r>
              <a:rPr lang="en-US" altLang="ja-JP" sz="1600" b="1" dirty="0"/>
              <a:t>12</a:t>
            </a:r>
            <a:r>
              <a:rPr lang="ja-JP" altLang="en-US" sz="1600" b="1" dirty="0"/>
              <a:t>万本まで製造量を拡張できます。</a:t>
            </a:r>
            <a:endParaRPr lang="fr-CA" sz="1600" b="1" dirty="0"/>
          </a:p>
        </p:txBody>
      </p:sp>
      <p:pic>
        <p:nvPicPr>
          <p:cNvPr id="7" name="Image 6"/>
          <p:cNvPicPr>
            <a:picLocks noChangeAspect="1"/>
          </p:cNvPicPr>
          <p:nvPr/>
        </p:nvPicPr>
        <p:blipFill rotWithShape="1">
          <a:blip r:embed="rId2" cstate="print">
            <a:extLst>
              <a:ext uri="{28A0092B-C50C-407E-A947-70E740481C1C}">
                <a14:useLocalDpi xmlns:a14="http://schemas.microsoft.com/office/drawing/2010/main" val="0"/>
              </a:ext>
            </a:extLst>
          </a:blip>
          <a:srcRect t="13953" b="8389"/>
          <a:stretch/>
        </p:blipFill>
        <p:spPr>
          <a:xfrm>
            <a:off x="673937" y="3981501"/>
            <a:ext cx="4142716" cy="2194884"/>
          </a:xfrm>
          <a:prstGeom prst="rect">
            <a:avLst/>
          </a:prstGeom>
          <a:effectLst>
            <a:softEdge rad="165100"/>
          </a:effectLst>
        </p:spPr>
      </p:pic>
      <p:pic>
        <p:nvPicPr>
          <p:cNvPr id="8" name="Image 7"/>
          <p:cNvPicPr>
            <a:picLocks noChangeAspect="1"/>
          </p:cNvPicPr>
          <p:nvPr/>
        </p:nvPicPr>
        <p:blipFill rotWithShape="1">
          <a:blip r:embed="rId3" cstate="print">
            <a:extLst>
              <a:ext uri="{28A0092B-C50C-407E-A947-70E740481C1C}">
                <a14:useLocalDpi xmlns:a14="http://schemas.microsoft.com/office/drawing/2010/main" val="0"/>
              </a:ext>
            </a:extLst>
          </a:blip>
          <a:srcRect t="16891" b="8144"/>
          <a:stretch/>
        </p:blipFill>
        <p:spPr>
          <a:xfrm>
            <a:off x="4780908" y="3981501"/>
            <a:ext cx="4065940" cy="2191348"/>
          </a:xfrm>
          <a:prstGeom prst="rect">
            <a:avLst/>
          </a:prstGeom>
          <a:effectLst>
            <a:softEdge rad="127000"/>
          </a:effectLst>
        </p:spPr>
      </p:pic>
      <p:pic>
        <p:nvPicPr>
          <p:cNvPr id="3" name="Image 2"/>
          <p:cNvPicPr>
            <a:picLocks noChangeAspect="1"/>
          </p:cNvPicPr>
          <p:nvPr/>
        </p:nvPicPr>
        <p:blipFill rotWithShape="1">
          <a:blip r:embed="rId4"/>
          <a:srcRect b="57879"/>
          <a:stretch/>
        </p:blipFill>
        <p:spPr>
          <a:xfrm>
            <a:off x="6588224" y="1025379"/>
            <a:ext cx="1686067" cy="1480458"/>
          </a:xfrm>
          <a:prstGeom prst="rect">
            <a:avLst/>
          </a:prstGeom>
          <a:effectLst>
            <a:softEdge rad="139700"/>
          </a:effectLst>
        </p:spPr>
      </p:pic>
      <p:pic>
        <p:nvPicPr>
          <p:cNvPr id="4" name="Image 3"/>
          <p:cNvPicPr>
            <a:picLocks noChangeAspect="1"/>
          </p:cNvPicPr>
          <p:nvPr/>
        </p:nvPicPr>
        <p:blipFill rotWithShape="1">
          <a:blip r:embed="rId5" cstate="print">
            <a:extLst>
              <a:ext uri="{28A0092B-C50C-407E-A947-70E740481C1C}">
                <a14:useLocalDpi xmlns:a14="http://schemas.microsoft.com/office/drawing/2010/main" val="0"/>
              </a:ext>
            </a:extLst>
          </a:blip>
          <a:srcRect l="3654" r="3977"/>
          <a:stretch/>
        </p:blipFill>
        <p:spPr>
          <a:xfrm>
            <a:off x="7164289" y="2257395"/>
            <a:ext cx="1657854" cy="1607370"/>
          </a:xfrm>
          <a:prstGeom prst="rect">
            <a:avLst/>
          </a:prstGeom>
          <a:effectLst>
            <a:softEdge rad="76200"/>
          </a:effectLst>
        </p:spPr>
      </p:pic>
    </p:spTree>
    <p:extLst>
      <p:ext uri="{BB962C8B-B14F-4D97-AF65-F5344CB8AC3E}">
        <p14:creationId xmlns:p14="http://schemas.microsoft.com/office/powerpoint/2010/main" val="23827399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en-CA" sz="3600" dirty="0" err="1">
                <a:solidFill>
                  <a:schemeClr val="bg1"/>
                </a:solidFill>
              </a:rPr>
              <a:t>Opsens</a:t>
            </a:r>
            <a:r>
              <a:rPr lang="en-CA" sz="3600" dirty="0">
                <a:solidFill>
                  <a:schemeClr val="bg1"/>
                </a:solidFill>
              </a:rPr>
              <a:t> Solutions: </a:t>
            </a:r>
            <a:r>
              <a:rPr lang="ja-JP" altLang="en-US" sz="3600" dirty="0">
                <a:solidFill>
                  <a:schemeClr val="bg1"/>
                </a:solidFill>
              </a:rPr>
              <a:t>メディカル以外産業向け</a:t>
            </a:r>
            <a:r>
              <a:rPr lang="en-CA" sz="3600" dirty="0">
                <a:solidFill>
                  <a:schemeClr val="bg1"/>
                </a:solidFill>
              </a:rPr>
              <a:t> </a:t>
            </a:r>
          </a:p>
        </p:txBody>
      </p:sp>
      <p:sp>
        <p:nvSpPr>
          <p:cNvPr id="5" name="Rectangle 4"/>
          <p:cNvSpPr/>
          <p:nvPr/>
        </p:nvSpPr>
        <p:spPr>
          <a:xfrm>
            <a:off x="3203848" y="925590"/>
            <a:ext cx="5688632" cy="3108543"/>
          </a:xfrm>
          <a:prstGeom prst="rect">
            <a:avLst/>
          </a:prstGeom>
        </p:spPr>
        <p:txBody>
          <a:bodyPr wrap="square">
            <a:spAutoFit/>
          </a:bodyPr>
          <a:lstStyle/>
          <a:p>
            <a:pPr marL="285750" indent="-285750">
              <a:spcAft>
                <a:spcPts val="600"/>
              </a:spcAft>
              <a:buFont typeface="Wingdings" panose="05000000000000000000" pitchFamily="2" charset="2"/>
              <a:buChar char="§"/>
            </a:pPr>
            <a:r>
              <a:rPr lang="en-CA" sz="1600" b="1" dirty="0" err="1"/>
              <a:t>Opsens</a:t>
            </a:r>
            <a:r>
              <a:rPr lang="en-CA" sz="1600" b="1" dirty="0"/>
              <a:t> Solutions </a:t>
            </a:r>
            <a:r>
              <a:rPr lang="ja-JP" altLang="en-US" sz="1600" b="1" dirty="0"/>
              <a:t>のメインオフィスは </a:t>
            </a:r>
            <a:r>
              <a:rPr lang="en-CA" sz="1600" b="1" dirty="0"/>
              <a:t>950 </a:t>
            </a:r>
            <a:r>
              <a:rPr lang="en-CA" sz="1600" b="1" dirty="0" err="1"/>
              <a:t>m</a:t>
            </a:r>
            <a:r>
              <a:rPr lang="en-CA" sz="1600" b="1" baseline="30000" dirty="0" err="1"/>
              <a:t>2</a:t>
            </a:r>
            <a:r>
              <a:rPr lang="en-CA" sz="1600" b="1" baseline="30000" dirty="0"/>
              <a:t> </a:t>
            </a:r>
            <a:r>
              <a:rPr lang="ja-JP" altLang="en-US" sz="1600" b="1" dirty="0"/>
              <a:t>の施設にあります。</a:t>
            </a:r>
            <a:endParaRPr lang="en-CA" sz="1600" b="1" dirty="0"/>
          </a:p>
          <a:p>
            <a:pPr marL="285750" indent="-285750">
              <a:spcAft>
                <a:spcPts val="600"/>
              </a:spcAft>
              <a:buFont typeface="Wingdings" panose="05000000000000000000" pitchFamily="2" charset="2"/>
              <a:buChar char="§"/>
            </a:pPr>
            <a:r>
              <a:rPr lang="ja-JP" altLang="en-US" sz="1600" b="1" dirty="0"/>
              <a:t>施設内には４つのセミ・クリーンルーム（</a:t>
            </a:r>
            <a:r>
              <a:rPr lang="en-CA" altLang="ja-JP" sz="1600" b="1" dirty="0"/>
              <a:t> 160 </a:t>
            </a:r>
            <a:r>
              <a:rPr lang="en-CA" altLang="ja-JP" sz="1600" b="1" dirty="0" err="1"/>
              <a:t>m</a:t>
            </a:r>
            <a:r>
              <a:rPr lang="en-CA" altLang="ja-JP" sz="1600" b="1" baseline="30000" dirty="0" err="1"/>
              <a:t>2</a:t>
            </a:r>
            <a:r>
              <a:rPr lang="en-CA" altLang="ja-JP" sz="1600" b="1" baseline="30000" dirty="0"/>
              <a:t> </a:t>
            </a:r>
            <a:r>
              <a:rPr lang="ja-JP" altLang="en-US" sz="1600" b="1" dirty="0"/>
              <a:t>）があり、光学作業、</a:t>
            </a:r>
            <a:r>
              <a:rPr lang="en-US" altLang="ja-JP" sz="1600" b="1" dirty="0"/>
              <a:t>MEMS</a:t>
            </a:r>
            <a:r>
              <a:rPr lang="ja-JP" altLang="en-US" sz="1600" b="1" dirty="0"/>
              <a:t>と電気作業、アセンブリ、校正に使用されています。</a:t>
            </a:r>
            <a:endParaRPr lang="en-CA" sz="1600" b="1" dirty="0"/>
          </a:p>
          <a:p>
            <a:pPr marL="285750" indent="-285750">
              <a:spcAft>
                <a:spcPts val="600"/>
              </a:spcAft>
              <a:buFont typeface="Wingdings" panose="05000000000000000000" pitchFamily="2" charset="2"/>
              <a:buChar char="§"/>
            </a:pPr>
            <a:r>
              <a:rPr lang="ja-JP" altLang="en-US" sz="1600" b="1" dirty="0"/>
              <a:t>センサ製造のための総合的なアセンブリラインを有します。</a:t>
            </a:r>
            <a:endParaRPr lang="en-CA" sz="1600" b="1" dirty="0"/>
          </a:p>
          <a:p>
            <a:pPr marL="285750" indent="-285750">
              <a:spcAft>
                <a:spcPts val="600"/>
              </a:spcAft>
              <a:buFont typeface="Wingdings" panose="05000000000000000000" pitchFamily="2" charset="2"/>
              <a:buChar char="§"/>
            </a:pPr>
            <a:r>
              <a:rPr lang="ja-JP" altLang="en-US" sz="1600" b="1" dirty="0"/>
              <a:t>洗練された校正、試験、開発実験室があります。</a:t>
            </a:r>
            <a:endParaRPr lang="en-CA" sz="1600" b="1" dirty="0"/>
          </a:p>
          <a:p>
            <a:pPr marL="285750" indent="-285750">
              <a:spcAft>
                <a:spcPts val="600"/>
              </a:spcAft>
              <a:buFont typeface="Wingdings" panose="05000000000000000000" pitchFamily="2" charset="2"/>
              <a:buChar char="§"/>
            </a:pPr>
            <a:r>
              <a:rPr lang="ja-JP" altLang="en-US" sz="1600" b="1" dirty="0"/>
              <a:t>ラベル大学</a:t>
            </a:r>
            <a:r>
              <a:rPr lang="en-US" altLang="ja-JP" sz="1600" b="1" dirty="0"/>
              <a:t>(</a:t>
            </a:r>
            <a:r>
              <a:rPr lang="ja-JP" altLang="en-US" sz="1600" b="1" dirty="0"/>
              <a:t>ケベック・シティー</a:t>
            </a:r>
            <a:r>
              <a:rPr lang="en-US" altLang="ja-JP" sz="1600" b="1" dirty="0"/>
              <a:t>)</a:t>
            </a:r>
            <a:r>
              <a:rPr lang="ja-JP" altLang="en-US" sz="1600" b="1" dirty="0"/>
              <a:t>にある</a:t>
            </a:r>
            <a:r>
              <a:rPr lang="en-CA" sz="1600" b="1" dirty="0" err="1"/>
              <a:t>COPL</a:t>
            </a:r>
            <a:r>
              <a:rPr lang="ja-JP" altLang="en-US" sz="1600" b="1" dirty="0"/>
              <a:t>研究センタとの協力により最先端の科学実験機器や知見を利用しています。</a:t>
            </a:r>
            <a:r>
              <a:rPr lang="en-CA" sz="1600" b="1" dirty="0" err="1"/>
              <a:t>COPL</a:t>
            </a:r>
            <a:r>
              <a:rPr lang="ja-JP" altLang="en-US" sz="1600" b="1" dirty="0"/>
              <a:t>研究センター</a:t>
            </a:r>
            <a:r>
              <a:rPr lang="en-CA" sz="1600" b="1" dirty="0"/>
              <a:t> </a:t>
            </a:r>
            <a:r>
              <a:rPr lang="ja-JP" altLang="en-US" sz="1600" b="1" dirty="0"/>
              <a:t>は光学とフォトニクス研究で世界的に知られた研究所の１つです。</a:t>
            </a:r>
            <a:endParaRPr lang="fr-CA" sz="1600" b="1" dirty="0"/>
          </a:p>
        </p:txBody>
      </p:sp>
      <p:pic>
        <p:nvPicPr>
          <p:cNvPr id="3" name="Image 2"/>
          <p:cNvPicPr>
            <a:picLocks noChangeAspect="1"/>
          </p:cNvPicPr>
          <p:nvPr/>
        </p:nvPicPr>
        <p:blipFill>
          <a:blip r:embed="rId2" cstate="print">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val="0"/>
              </a:ext>
            </a:extLst>
          </a:blip>
          <a:stretch>
            <a:fillRect/>
          </a:stretch>
        </p:blipFill>
        <p:spPr>
          <a:xfrm rot="5400000">
            <a:off x="1704683" y="2998876"/>
            <a:ext cx="1630060" cy="1363339"/>
          </a:xfrm>
          <a:prstGeom prst="rect">
            <a:avLst/>
          </a:prstGeom>
          <a:effectLst>
            <a:softEdge rad="88900"/>
          </a:effectLst>
        </p:spPr>
      </p:pic>
      <p:pic>
        <p:nvPicPr>
          <p:cNvPr id="9" name="Imag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66201" y="4083441"/>
            <a:ext cx="3126279" cy="2344709"/>
          </a:xfrm>
          <a:prstGeom prst="rect">
            <a:avLst/>
          </a:prstGeom>
          <a:effectLst>
            <a:softEdge rad="139700"/>
          </a:effectLst>
        </p:spPr>
      </p:pic>
      <p:pic>
        <p:nvPicPr>
          <p:cNvPr id="10" name="Imag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3179" y="4345711"/>
            <a:ext cx="2948204" cy="2038102"/>
          </a:xfrm>
          <a:prstGeom prst="rect">
            <a:avLst/>
          </a:prstGeom>
          <a:effectLst>
            <a:softEdge rad="101600"/>
          </a:effectLst>
        </p:spPr>
      </p:pic>
      <p:pic>
        <p:nvPicPr>
          <p:cNvPr id="11" name="Image 10"/>
          <p:cNvPicPr>
            <a:picLocks noChangeAspect="1"/>
          </p:cNvPicPr>
          <p:nvPr/>
        </p:nvPicPr>
        <p:blipFill rotWithShape="1">
          <a:blip r:embed="rId6" cstate="print">
            <a:extLst>
              <a:ext uri="{28A0092B-C50C-407E-A947-70E740481C1C}">
                <a14:useLocalDpi xmlns:a14="http://schemas.microsoft.com/office/drawing/2010/main" val="0"/>
              </a:ext>
            </a:extLst>
          </a:blip>
          <a:srcRect r="5614"/>
          <a:stretch/>
        </p:blipFill>
        <p:spPr>
          <a:xfrm>
            <a:off x="3080964" y="4083441"/>
            <a:ext cx="2859188" cy="2300371"/>
          </a:xfrm>
          <a:prstGeom prst="rect">
            <a:avLst/>
          </a:prstGeom>
          <a:effectLst>
            <a:softEdge rad="127000"/>
          </a:effectLst>
        </p:spPr>
      </p:pic>
      <p:pic>
        <p:nvPicPr>
          <p:cNvPr id="12" name="Image 11"/>
          <p:cNvPicPr>
            <a:picLocks noChangeAspect="1"/>
          </p:cNvPicPr>
          <p:nvPr/>
        </p:nvPicPr>
        <p:blipFill rotWithShape="1">
          <a:blip r:embed="rId7" cstate="print">
            <a:extLst>
              <a:ext uri="{28A0092B-C50C-407E-A947-70E740481C1C}">
                <a14:useLocalDpi xmlns:a14="http://schemas.microsoft.com/office/drawing/2010/main" val="0"/>
              </a:ext>
            </a:extLst>
          </a:blip>
          <a:srcRect r="20734"/>
          <a:stretch/>
        </p:blipFill>
        <p:spPr>
          <a:xfrm>
            <a:off x="200492" y="2770939"/>
            <a:ext cx="1923236" cy="1734830"/>
          </a:xfrm>
          <a:prstGeom prst="rect">
            <a:avLst/>
          </a:prstGeom>
          <a:effectLst>
            <a:softEdge rad="152400"/>
          </a:effectLst>
        </p:spPr>
      </p:pic>
      <p:pic>
        <p:nvPicPr>
          <p:cNvPr id="13" name="Image 12"/>
          <p:cNvPicPr>
            <a:picLocks noChangeAspect="1"/>
          </p:cNvPicPr>
          <p:nvPr/>
        </p:nvPicPr>
        <p:blipFill>
          <a:blip r:embed="rId8" cstate="print">
            <a:extLst>
              <a:ext uri="{BEBA8EAE-BF5A-486C-A8C5-ECC9F3942E4B}">
                <a14:imgProps xmlns:a14="http://schemas.microsoft.com/office/drawing/2010/main">
                  <a14:imgLayer r:embed="rId9">
                    <a14:imgEffect>
                      <a14:brightnessContrast bright="40000"/>
                    </a14:imgEffect>
                  </a14:imgLayer>
                </a14:imgProps>
              </a:ext>
              <a:ext uri="{28A0092B-C50C-407E-A947-70E740481C1C}">
                <a14:useLocalDpi xmlns:a14="http://schemas.microsoft.com/office/drawing/2010/main" val="0"/>
              </a:ext>
            </a:extLst>
          </a:blip>
          <a:stretch>
            <a:fillRect/>
          </a:stretch>
        </p:blipFill>
        <p:spPr>
          <a:xfrm>
            <a:off x="179512" y="747127"/>
            <a:ext cx="3024336" cy="2268253"/>
          </a:xfrm>
          <a:prstGeom prst="rect">
            <a:avLst/>
          </a:prstGeom>
          <a:effectLst>
            <a:softEdge rad="165100"/>
          </a:effectLst>
        </p:spPr>
      </p:pic>
    </p:spTree>
    <p:extLst>
      <p:ext uri="{BB962C8B-B14F-4D97-AF65-F5344CB8AC3E}">
        <p14:creationId xmlns:p14="http://schemas.microsoft.com/office/powerpoint/2010/main" val="10177895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1763688" y="3789040"/>
            <a:ext cx="6840760" cy="2124000"/>
          </a:xfrm>
          <a:prstGeom prst="rect">
            <a:avLst/>
          </a:prstGeom>
          <a:gradFill flip="none" rotWithShape="1">
            <a:gsLst>
              <a:gs pos="0">
                <a:schemeClr val="accent1">
                  <a:alpha val="85000"/>
                </a:schemeClr>
              </a:gs>
              <a:gs pos="50000">
                <a:schemeClr val="accent1">
                  <a:lumMod val="60000"/>
                  <a:lumOff val="40000"/>
                  <a:alpha val="59000"/>
                </a:schemeClr>
              </a:gs>
              <a:gs pos="100000">
                <a:schemeClr val="accent1">
                  <a:lumMod val="20000"/>
                  <a:lumOff val="80000"/>
                  <a:alpha val="24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p:cNvSpPr/>
          <p:nvPr/>
        </p:nvSpPr>
        <p:spPr>
          <a:xfrm>
            <a:off x="1763688" y="1196752"/>
            <a:ext cx="6840760" cy="2124000"/>
          </a:xfrm>
          <a:prstGeom prst="rect">
            <a:avLst/>
          </a:prstGeom>
          <a:gradFill flip="none" rotWithShape="1">
            <a:gsLst>
              <a:gs pos="0">
                <a:schemeClr val="accent6">
                  <a:lumMod val="75000"/>
                  <a:alpha val="85000"/>
                </a:schemeClr>
              </a:gs>
              <a:gs pos="50000">
                <a:schemeClr val="accent6">
                  <a:lumMod val="60000"/>
                  <a:lumOff val="40000"/>
                  <a:alpha val="55000"/>
                </a:schemeClr>
              </a:gs>
              <a:gs pos="100000">
                <a:schemeClr val="accent6">
                  <a:lumMod val="20000"/>
                  <a:lumOff val="80000"/>
                  <a:alpha val="2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3" descr="2Pics_FibreOptic"/>
          <p:cNvPicPr>
            <a:picLocks noChangeArrowheads="1"/>
          </p:cNvPicPr>
          <p:nvPr/>
        </p:nvPicPr>
        <p:blipFill>
          <a:blip r:embed="rId2" cstate="print"/>
          <a:srcRect/>
          <a:stretch>
            <a:fillRect/>
          </a:stretch>
        </p:blipFill>
        <p:spPr bwMode="auto">
          <a:xfrm>
            <a:off x="539552" y="3789040"/>
            <a:ext cx="2808312" cy="2124000"/>
          </a:xfrm>
          <a:prstGeom prst="rect">
            <a:avLst/>
          </a:prstGeom>
          <a:noFill/>
          <a:ln w="19050" algn="ctr">
            <a:noFill/>
            <a:miter lim="800000"/>
            <a:headEnd/>
            <a:tailEnd/>
          </a:ln>
        </p:spPr>
      </p:pic>
      <p:sp>
        <p:nvSpPr>
          <p:cNvPr id="7" name="TextBox 6"/>
          <p:cNvSpPr txBox="1"/>
          <p:nvPr/>
        </p:nvSpPr>
        <p:spPr>
          <a:xfrm>
            <a:off x="3635896" y="1268760"/>
            <a:ext cx="4968552" cy="1938992"/>
          </a:xfrm>
          <a:prstGeom prst="rect">
            <a:avLst/>
          </a:prstGeom>
          <a:noFill/>
        </p:spPr>
        <p:txBody>
          <a:bodyPr wrap="square" rtlCol="0">
            <a:spAutoFit/>
          </a:bodyPr>
          <a:lstStyle/>
          <a:p>
            <a:r>
              <a:rPr lang="ja-JP" altLang="en-US" sz="2000" u="sng" dirty="0"/>
              <a:t>特許と固有技術</a:t>
            </a:r>
            <a:endParaRPr lang="en-US" sz="2000" u="sng" dirty="0"/>
          </a:p>
          <a:p>
            <a:r>
              <a:rPr lang="ja-JP" altLang="en-US" sz="1600" dirty="0"/>
              <a:t>多くの特許技術と固有な製造技術を有しています</a:t>
            </a:r>
            <a:endParaRPr lang="en-US" sz="1600" dirty="0"/>
          </a:p>
          <a:p>
            <a:endParaRPr lang="en-US" sz="600" dirty="0"/>
          </a:p>
          <a:p>
            <a:r>
              <a:rPr lang="ja-JP" altLang="en-US" sz="2000" u="sng" dirty="0"/>
              <a:t>イノベイティブな技術開発</a:t>
            </a:r>
            <a:endParaRPr lang="en-US" sz="2000" u="sng" dirty="0"/>
          </a:p>
          <a:p>
            <a:r>
              <a:rPr lang="ja-JP" altLang="en-US" sz="1600" dirty="0"/>
              <a:t>リソースの３３％を研究開発に投入しています。</a:t>
            </a:r>
            <a:endParaRPr lang="en-US" sz="1600" dirty="0"/>
          </a:p>
          <a:p>
            <a:endParaRPr lang="en-US" sz="600" dirty="0"/>
          </a:p>
          <a:p>
            <a:r>
              <a:rPr lang="ja-JP" altLang="en-US" sz="2000" u="sng" dirty="0"/>
              <a:t>各種標準</a:t>
            </a:r>
            <a:endParaRPr lang="en-US" sz="2000" u="sng" dirty="0"/>
          </a:p>
          <a:p>
            <a:r>
              <a:rPr lang="en-US" sz="1600" dirty="0"/>
              <a:t>ISO-9001 </a:t>
            </a:r>
            <a:r>
              <a:rPr lang="ja-JP" altLang="en-US" sz="1600" dirty="0"/>
              <a:t>と</a:t>
            </a:r>
            <a:r>
              <a:rPr lang="en-US" sz="1600" dirty="0"/>
              <a:t> ISO-13485</a:t>
            </a:r>
          </a:p>
        </p:txBody>
      </p:sp>
      <p:sp>
        <p:nvSpPr>
          <p:cNvPr id="8" name="TextBox 7"/>
          <p:cNvSpPr txBox="1"/>
          <p:nvPr/>
        </p:nvSpPr>
        <p:spPr>
          <a:xfrm>
            <a:off x="3635896" y="3789040"/>
            <a:ext cx="5112568" cy="2185214"/>
          </a:xfrm>
          <a:prstGeom prst="rect">
            <a:avLst/>
          </a:prstGeom>
          <a:noFill/>
          <a:ln w="25400">
            <a:noFill/>
          </a:ln>
        </p:spPr>
        <p:txBody>
          <a:bodyPr wrap="square" rtlCol="0">
            <a:spAutoFit/>
          </a:bodyPr>
          <a:lstStyle/>
          <a:p>
            <a:r>
              <a:rPr lang="ja-JP" altLang="en-US" sz="2000" u="sng" dirty="0"/>
              <a:t>多機能ソリューション</a:t>
            </a:r>
            <a:endParaRPr lang="en-US" sz="2000" u="sng" dirty="0"/>
          </a:p>
          <a:p>
            <a:r>
              <a:rPr lang="ja-JP" altLang="en-US" sz="1600" dirty="0"/>
              <a:t>同様の原理に基づき、</a:t>
            </a:r>
            <a:r>
              <a:rPr lang="ja-JP" altLang="en-US" sz="1600" u="sng" dirty="0"/>
              <a:t>温度</a:t>
            </a:r>
            <a:r>
              <a:rPr lang="ja-JP" altLang="en-US" sz="1600" dirty="0"/>
              <a:t>、</a:t>
            </a:r>
            <a:r>
              <a:rPr lang="ja-JP" altLang="en-US" sz="1600" u="sng" dirty="0"/>
              <a:t>圧力</a:t>
            </a:r>
            <a:r>
              <a:rPr lang="ja-JP" altLang="en-US" sz="1600" dirty="0"/>
              <a:t>、</a:t>
            </a:r>
            <a:r>
              <a:rPr lang="ja-JP" altLang="en-US" sz="1600" u="sng" dirty="0"/>
              <a:t>歪み</a:t>
            </a:r>
            <a:r>
              <a:rPr lang="ja-JP" altLang="en-US" sz="1600" dirty="0"/>
              <a:t> そして</a:t>
            </a:r>
            <a:r>
              <a:rPr lang="ja-JP" altLang="en-US" sz="1600" u="sng" dirty="0"/>
              <a:t>変位</a:t>
            </a:r>
            <a:r>
              <a:rPr lang="ja-JP" altLang="en-US" sz="1600" dirty="0"/>
              <a:t>が計測対象。</a:t>
            </a:r>
            <a:endParaRPr lang="en-US" sz="1600" dirty="0"/>
          </a:p>
          <a:p>
            <a:endParaRPr lang="en-US" sz="600" dirty="0"/>
          </a:p>
          <a:p>
            <a:r>
              <a:rPr lang="ja-JP" altLang="en-US" sz="2000" u="sng" dirty="0"/>
              <a:t>非常にロバストな</a:t>
            </a:r>
            <a:r>
              <a:rPr lang="en-US" altLang="ja-JP" sz="2000" u="sng" dirty="0"/>
              <a:t>(</a:t>
            </a:r>
            <a:r>
              <a:rPr lang="ja-JP" altLang="en-US" sz="2000" u="sng" dirty="0"/>
              <a:t>丈夫な</a:t>
            </a:r>
            <a:r>
              <a:rPr lang="en-US" altLang="ja-JP" sz="2000" u="sng" dirty="0"/>
              <a:t>)</a:t>
            </a:r>
            <a:r>
              <a:rPr lang="ja-JP" altLang="en-US" sz="2000" u="sng" dirty="0"/>
              <a:t>製品群</a:t>
            </a:r>
            <a:endParaRPr lang="en-US" sz="2000" u="sng" dirty="0"/>
          </a:p>
          <a:p>
            <a:r>
              <a:rPr lang="ja-JP" altLang="en-US" sz="1600" dirty="0"/>
              <a:t>極限環境や厳しい環境で動作する設計</a:t>
            </a:r>
            <a:endParaRPr lang="en-US" sz="1600" dirty="0"/>
          </a:p>
          <a:p>
            <a:endParaRPr lang="en-US" sz="600" dirty="0"/>
          </a:p>
          <a:p>
            <a:r>
              <a:rPr lang="ja-JP" altLang="en-US" sz="2000" u="sng" dirty="0"/>
              <a:t>容易なカスタマイズ</a:t>
            </a:r>
            <a:endParaRPr lang="en-US" sz="2000" u="sng" dirty="0"/>
          </a:p>
          <a:p>
            <a:r>
              <a:rPr lang="ja-JP" altLang="en-US" sz="1600" dirty="0"/>
              <a:t>多くの用途に適用できる多機能設計</a:t>
            </a:r>
            <a:endParaRPr lang="en-US" sz="1600" dirty="0"/>
          </a:p>
        </p:txBody>
      </p:sp>
      <p:sp>
        <p:nvSpPr>
          <p:cNvPr id="9" name="TextBox 8"/>
          <p:cNvSpPr txBox="1"/>
          <p:nvPr/>
        </p:nvSpPr>
        <p:spPr>
          <a:xfrm>
            <a:off x="252000" y="36000"/>
            <a:ext cx="6336224" cy="646331"/>
          </a:xfrm>
          <a:prstGeom prst="rect">
            <a:avLst/>
          </a:prstGeom>
          <a:noFill/>
        </p:spPr>
        <p:txBody>
          <a:bodyPr wrap="square" rtlCol="0">
            <a:spAutoFit/>
          </a:bodyPr>
          <a:lstStyle/>
          <a:p>
            <a:r>
              <a:rPr lang="ja-JP" altLang="en-US" sz="3600" dirty="0">
                <a:solidFill>
                  <a:schemeClr val="bg1"/>
                </a:solidFill>
              </a:rPr>
              <a:t>保有技術と知見</a:t>
            </a:r>
            <a:endParaRPr lang="en-US" sz="3600" dirty="0">
              <a:solidFill>
                <a:schemeClr val="bg1"/>
              </a:solidFill>
            </a:endParaRPr>
          </a:p>
        </p:txBody>
      </p:sp>
      <p:pic>
        <p:nvPicPr>
          <p:cNvPr id="11" name="Picture 10" descr="R&amp;D.jpg"/>
          <p:cNvPicPr>
            <a:picLocks/>
          </p:cNvPicPr>
          <p:nvPr/>
        </p:nvPicPr>
        <p:blipFill>
          <a:blip r:embed="rId3" cstate="print"/>
          <a:srcRect l="18173"/>
          <a:stretch>
            <a:fillRect/>
          </a:stretch>
        </p:blipFill>
        <p:spPr>
          <a:xfrm>
            <a:off x="539552" y="1196752"/>
            <a:ext cx="2808000" cy="2124000"/>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rotWithShape="1">
          <a:blip r:embed="rId2" cstate="print">
            <a:extLst>
              <a:ext uri="{28A0092B-C50C-407E-A947-70E740481C1C}">
                <a14:useLocalDpi xmlns:a14="http://schemas.microsoft.com/office/drawing/2010/main" val="0"/>
              </a:ext>
            </a:extLst>
          </a:blip>
          <a:srcRect t="2839" r="17126" b="36136"/>
          <a:stretch/>
        </p:blipFill>
        <p:spPr>
          <a:xfrm>
            <a:off x="2627784" y="3502800"/>
            <a:ext cx="1908000" cy="1131937"/>
          </a:xfrm>
          <a:prstGeom prst="rect">
            <a:avLst/>
          </a:prstGeom>
        </p:spPr>
      </p:pic>
      <p:sp>
        <p:nvSpPr>
          <p:cNvPr id="9" name="TextBox 8"/>
          <p:cNvSpPr txBox="1"/>
          <p:nvPr/>
        </p:nvSpPr>
        <p:spPr>
          <a:xfrm>
            <a:off x="252000" y="36000"/>
            <a:ext cx="6336224" cy="646331"/>
          </a:xfrm>
          <a:prstGeom prst="rect">
            <a:avLst/>
          </a:prstGeom>
          <a:noFill/>
        </p:spPr>
        <p:txBody>
          <a:bodyPr wrap="square" rtlCol="0">
            <a:spAutoFit/>
          </a:bodyPr>
          <a:lstStyle/>
          <a:p>
            <a:r>
              <a:rPr lang="ja-JP" altLang="en-US" sz="3600" dirty="0">
                <a:solidFill>
                  <a:schemeClr val="bg1"/>
                </a:solidFill>
              </a:rPr>
              <a:t>主なマーケット</a:t>
            </a:r>
            <a:endParaRPr lang="en-US" sz="3600" dirty="0">
              <a:solidFill>
                <a:schemeClr val="bg1"/>
              </a:solidFill>
            </a:endParaRPr>
          </a:p>
        </p:txBody>
      </p:sp>
      <p:sp>
        <p:nvSpPr>
          <p:cNvPr id="10" name="TextBox 9"/>
          <p:cNvSpPr txBox="1"/>
          <p:nvPr/>
        </p:nvSpPr>
        <p:spPr>
          <a:xfrm>
            <a:off x="611560" y="1052736"/>
            <a:ext cx="7920880" cy="1569660"/>
          </a:xfrm>
          <a:prstGeom prst="rect">
            <a:avLst/>
          </a:prstGeom>
          <a:noFill/>
        </p:spPr>
        <p:txBody>
          <a:bodyPr wrap="square" rtlCol="0">
            <a:spAutoFit/>
          </a:bodyPr>
          <a:lstStyle/>
          <a:p>
            <a:r>
              <a:rPr lang="ja-JP" altLang="en-US" dirty="0"/>
              <a:t>本光ファイバセンサの際だった利点により、用途が急速に増えています。</a:t>
            </a:r>
            <a:endParaRPr lang="en-US" dirty="0"/>
          </a:p>
          <a:p>
            <a:endParaRPr lang="en-US" sz="800" dirty="0"/>
          </a:p>
          <a:p>
            <a:r>
              <a:rPr lang="ja-JP" altLang="en-US" dirty="0"/>
              <a:t>特定プロジェクトに一旦採用された後、より広い用途に展開されています。</a:t>
            </a:r>
            <a:r>
              <a:rPr lang="en-US" dirty="0"/>
              <a:t>  </a:t>
            </a:r>
          </a:p>
          <a:p>
            <a:endParaRPr lang="en-US" sz="800" dirty="0"/>
          </a:p>
          <a:p>
            <a:r>
              <a:rPr lang="ja-JP" altLang="en-US" sz="2200" dirty="0">
                <a:solidFill>
                  <a:schemeClr val="accent6">
                    <a:lumMod val="75000"/>
                  </a:schemeClr>
                </a:solidFill>
              </a:rPr>
              <a:t>それぞれのマーケットにおいて、具体的な用途の標準的な計測機器になるべくソリューションを開発・提供するのが我々の目標です。</a:t>
            </a:r>
            <a:r>
              <a:rPr lang="en-US" sz="2200" dirty="0">
                <a:solidFill>
                  <a:schemeClr val="accent6">
                    <a:lumMod val="75000"/>
                  </a:schemeClr>
                </a:solidFill>
              </a:rPr>
              <a:t> </a:t>
            </a:r>
          </a:p>
        </p:txBody>
      </p:sp>
      <p:grpSp>
        <p:nvGrpSpPr>
          <p:cNvPr id="22" name="Group 21"/>
          <p:cNvGrpSpPr/>
          <p:nvPr/>
        </p:nvGrpSpPr>
        <p:grpSpPr>
          <a:xfrm>
            <a:off x="600769" y="3501008"/>
            <a:ext cx="1918791" cy="2455823"/>
            <a:chOff x="600769" y="3429000"/>
            <a:chExt cx="1918791" cy="2455823"/>
          </a:xfrm>
        </p:grpSpPr>
        <p:pic>
          <p:nvPicPr>
            <p:cNvPr id="16" name="Picture 15" descr="oil-gas.jpg"/>
            <p:cNvPicPr>
              <a:picLocks/>
            </p:cNvPicPr>
            <p:nvPr/>
          </p:nvPicPr>
          <p:blipFill>
            <a:blip r:embed="rId3" cstate="print"/>
            <a:stretch>
              <a:fillRect/>
            </a:stretch>
          </p:blipFill>
          <p:spPr>
            <a:xfrm>
              <a:off x="611560" y="3429000"/>
              <a:ext cx="1908000" cy="1152000"/>
            </a:xfrm>
            <a:prstGeom prst="rect">
              <a:avLst/>
            </a:prstGeom>
          </p:spPr>
        </p:pic>
        <p:sp>
          <p:nvSpPr>
            <p:cNvPr id="4" name="Rectangle 3"/>
            <p:cNvSpPr/>
            <p:nvPr/>
          </p:nvSpPr>
          <p:spPr>
            <a:xfrm>
              <a:off x="611560" y="3429000"/>
              <a:ext cx="1908000" cy="244827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p:cNvSpPr txBox="1"/>
            <p:nvPr/>
          </p:nvSpPr>
          <p:spPr>
            <a:xfrm>
              <a:off x="600769" y="4869160"/>
              <a:ext cx="1908000" cy="1015663"/>
            </a:xfrm>
            <a:prstGeom prst="rect">
              <a:avLst/>
            </a:prstGeom>
            <a:noFill/>
            <a:ln>
              <a:noFill/>
            </a:ln>
          </p:spPr>
          <p:txBody>
            <a:bodyPr wrap="square" rtlCol="0">
              <a:spAutoFit/>
            </a:bodyPr>
            <a:lstStyle/>
            <a:p>
              <a:pPr algn="ctr"/>
              <a:r>
                <a:rPr lang="ja-JP" altLang="en-US" sz="2000" dirty="0"/>
                <a:t>オイルやガス</a:t>
              </a:r>
              <a:r>
                <a:rPr lang="en-US" sz="2000" dirty="0"/>
                <a:t> </a:t>
              </a:r>
            </a:p>
            <a:p>
              <a:pPr algn="ctr"/>
              <a:r>
                <a:rPr lang="ja-JP" altLang="en-US" sz="2000" dirty="0"/>
                <a:t>さらに</a:t>
              </a:r>
              <a:endParaRPr lang="en-US" sz="2000" dirty="0"/>
            </a:p>
            <a:p>
              <a:pPr algn="ctr"/>
              <a:r>
                <a:rPr lang="ja-JP" altLang="en-US" sz="2000" dirty="0"/>
                <a:t>エネルギー分野</a:t>
              </a:r>
              <a:endParaRPr lang="en-US" sz="2000" dirty="0"/>
            </a:p>
          </p:txBody>
        </p:sp>
      </p:grpSp>
      <p:grpSp>
        <p:nvGrpSpPr>
          <p:cNvPr id="23" name="Group 22"/>
          <p:cNvGrpSpPr/>
          <p:nvPr/>
        </p:nvGrpSpPr>
        <p:grpSpPr>
          <a:xfrm>
            <a:off x="2627784" y="3501008"/>
            <a:ext cx="1908000" cy="2448272"/>
            <a:chOff x="2627784" y="3429000"/>
            <a:chExt cx="1908000" cy="2448272"/>
          </a:xfrm>
        </p:grpSpPr>
        <p:sp>
          <p:nvSpPr>
            <p:cNvPr id="5" name="Rectangle 4"/>
            <p:cNvSpPr/>
            <p:nvPr/>
          </p:nvSpPr>
          <p:spPr>
            <a:xfrm>
              <a:off x="2627784" y="3429000"/>
              <a:ext cx="1908000" cy="244827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extBox 18"/>
            <p:cNvSpPr txBox="1"/>
            <p:nvPr/>
          </p:nvSpPr>
          <p:spPr>
            <a:xfrm>
              <a:off x="2627784" y="5013176"/>
              <a:ext cx="1908000" cy="400110"/>
            </a:xfrm>
            <a:prstGeom prst="rect">
              <a:avLst/>
            </a:prstGeom>
            <a:noFill/>
            <a:ln>
              <a:noFill/>
            </a:ln>
          </p:spPr>
          <p:txBody>
            <a:bodyPr wrap="square" rtlCol="0">
              <a:spAutoFit/>
            </a:bodyPr>
            <a:lstStyle/>
            <a:p>
              <a:pPr algn="ctr"/>
              <a:r>
                <a:rPr lang="ja-JP" altLang="en-US" sz="2000" dirty="0"/>
                <a:t>地質工学分野</a:t>
              </a:r>
              <a:endParaRPr lang="en-US" sz="2000" dirty="0"/>
            </a:p>
          </p:txBody>
        </p:sp>
      </p:grpSp>
      <p:grpSp>
        <p:nvGrpSpPr>
          <p:cNvPr id="24" name="Group 23"/>
          <p:cNvGrpSpPr/>
          <p:nvPr/>
        </p:nvGrpSpPr>
        <p:grpSpPr>
          <a:xfrm>
            <a:off x="4644008" y="3501008"/>
            <a:ext cx="1908000" cy="2448272"/>
            <a:chOff x="4644008" y="3429000"/>
            <a:chExt cx="1908000" cy="2448272"/>
          </a:xfrm>
        </p:grpSpPr>
        <p:pic>
          <p:nvPicPr>
            <p:cNvPr id="12" name="Picture 11" descr="defense.jpg"/>
            <p:cNvPicPr>
              <a:picLocks/>
            </p:cNvPicPr>
            <p:nvPr/>
          </p:nvPicPr>
          <p:blipFill>
            <a:blip r:embed="rId4" cstate="print"/>
            <a:stretch>
              <a:fillRect/>
            </a:stretch>
          </p:blipFill>
          <p:spPr>
            <a:xfrm>
              <a:off x="4644008" y="3429000"/>
              <a:ext cx="1908000" cy="1152000"/>
            </a:xfrm>
            <a:prstGeom prst="rect">
              <a:avLst/>
            </a:prstGeom>
          </p:spPr>
        </p:pic>
        <p:sp>
          <p:nvSpPr>
            <p:cNvPr id="6" name="Rectangle 5"/>
            <p:cNvSpPr/>
            <p:nvPr/>
          </p:nvSpPr>
          <p:spPr>
            <a:xfrm>
              <a:off x="4644008" y="3429000"/>
              <a:ext cx="1908000" cy="244827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extBox 19"/>
            <p:cNvSpPr txBox="1"/>
            <p:nvPr/>
          </p:nvSpPr>
          <p:spPr>
            <a:xfrm>
              <a:off x="4644008" y="5013176"/>
              <a:ext cx="1908000" cy="400110"/>
            </a:xfrm>
            <a:prstGeom prst="rect">
              <a:avLst/>
            </a:prstGeom>
            <a:noFill/>
            <a:ln>
              <a:noFill/>
            </a:ln>
          </p:spPr>
          <p:txBody>
            <a:bodyPr wrap="square" rtlCol="0">
              <a:spAutoFit/>
            </a:bodyPr>
            <a:lstStyle/>
            <a:p>
              <a:pPr algn="ctr"/>
              <a:r>
                <a:rPr lang="ja-JP" altLang="en-US" sz="2000" dirty="0"/>
                <a:t>防衛と航空宇宙</a:t>
              </a:r>
              <a:endParaRPr lang="en-US" sz="2000" dirty="0"/>
            </a:p>
          </p:txBody>
        </p:sp>
      </p:grpSp>
      <p:grpSp>
        <p:nvGrpSpPr>
          <p:cNvPr id="25" name="Group 24"/>
          <p:cNvGrpSpPr/>
          <p:nvPr/>
        </p:nvGrpSpPr>
        <p:grpSpPr>
          <a:xfrm>
            <a:off x="6660232" y="3501008"/>
            <a:ext cx="1908000" cy="2455823"/>
            <a:chOff x="6660232" y="3429000"/>
            <a:chExt cx="1908000" cy="2455823"/>
          </a:xfrm>
        </p:grpSpPr>
        <p:pic>
          <p:nvPicPr>
            <p:cNvPr id="15" name="Picture 14" descr="lab.jpg"/>
            <p:cNvPicPr>
              <a:picLocks/>
            </p:cNvPicPr>
            <p:nvPr/>
          </p:nvPicPr>
          <p:blipFill>
            <a:blip r:embed="rId5" cstate="print"/>
            <a:srcRect l="8790" r="9175"/>
            <a:stretch>
              <a:fillRect/>
            </a:stretch>
          </p:blipFill>
          <p:spPr>
            <a:xfrm>
              <a:off x="6660232" y="3429000"/>
              <a:ext cx="1908000" cy="1152000"/>
            </a:xfrm>
            <a:prstGeom prst="rect">
              <a:avLst/>
            </a:prstGeom>
          </p:spPr>
        </p:pic>
        <p:sp>
          <p:nvSpPr>
            <p:cNvPr id="7" name="Rectangle 6"/>
            <p:cNvSpPr/>
            <p:nvPr/>
          </p:nvSpPr>
          <p:spPr>
            <a:xfrm>
              <a:off x="6660232" y="3429000"/>
              <a:ext cx="1908000" cy="244827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p:cNvSpPr txBox="1"/>
            <p:nvPr/>
          </p:nvSpPr>
          <p:spPr>
            <a:xfrm>
              <a:off x="6660232" y="4869160"/>
              <a:ext cx="1908000" cy="1015663"/>
            </a:xfrm>
            <a:prstGeom prst="rect">
              <a:avLst/>
            </a:prstGeom>
            <a:noFill/>
            <a:ln>
              <a:noFill/>
            </a:ln>
          </p:spPr>
          <p:txBody>
            <a:bodyPr wrap="square" rtlCol="0">
              <a:spAutoFit/>
            </a:bodyPr>
            <a:lstStyle/>
            <a:p>
              <a:pPr algn="ctr"/>
              <a:r>
                <a:rPr lang="ja-JP" altLang="en-US" sz="2000" dirty="0"/>
                <a:t>研究開発</a:t>
              </a:r>
              <a:endParaRPr lang="en-US" altLang="ja-JP" sz="2000" dirty="0"/>
            </a:p>
            <a:p>
              <a:pPr algn="ctr"/>
              <a:r>
                <a:rPr lang="ja-JP" altLang="en-US" sz="2000" dirty="0"/>
                <a:t>及び</a:t>
              </a:r>
              <a:endParaRPr lang="en-US" altLang="ja-JP" sz="2000" dirty="0"/>
            </a:p>
            <a:p>
              <a:pPr algn="ctr"/>
              <a:r>
                <a:rPr lang="ja-JP" altLang="en-US" sz="2000" dirty="0"/>
                <a:t>産業用途</a:t>
              </a:r>
              <a:r>
                <a:rPr lang="en-US" sz="2000" dirty="0"/>
                <a:t> </a:t>
              </a:r>
            </a:p>
          </p:txBody>
        </p:sp>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ja-JP" altLang="en-US" dirty="0"/>
              <a:t>オイル・ガス</a:t>
            </a:r>
            <a:r>
              <a:rPr lang="en-US" dirty="0"/>
              <a:t>: </a:t>
            </a:r>
            <a:r>
              <a:rPr lang="ja-JP" altLang="en-US" dirty="0"/>
              <a:t>主な用途</a:t>
            </a:r>
            <a:endParaRPr lang="en-US" dirty="0"/>
          </a:p>
        </p:txBody>
      </p:sp>
      <p:pic>
        <p:nvPicPr>
          <p:cNvPr id="4" name="Picture 40" descr="Market_3picScience2"/>
          <p:cNvPicPr>
            <a:picLocks noChangeArrowheads="1"/>
          </p:cNvPicPr>
          <p:nvPr/>
        </p:nvPicPr>
        <p:blipFill>
          <a:blip r:embed="rId2" cstate="print"/>
          <a:srcRect/>
          <a:stretch>
            <a:fillRect/>
          </a:stretch>
        </p:blipFill>
        <p:spPr bwMode="auto">
          <a:xfrm>
            <a:off x="683568" y="4653136"/>
            <a:ext cx="1908000" cy="1440000"/>
          </a:xfrm>
          <a:prstGeom prst="rect">
            <a:avLst/>
          </a:prstGeom>
          <a:noFill/>
          <a:ln w="19050" algn="ctr">
            <a:noFill/>
            <a:miter lim="800000"/>
            <a:headEnd/>
            <a:tailEnd/>
          </a:ln>
        </p:spPr>
      </p:pic>
      <p:pic>
        <p:nvPicPr>
          <p:cNvPr id="5" name="Picture 4" descr="Market_4pic_gas3"/>
          <p:cNvPicPr>
            <a:picLocks noChangeArrowheads="1"/>
          </p:cNvPicPr>
          <p:nvPr/>
        </p:nvPicPr>
        <p:blipFill>
          <a:blip r:embed="rId3" cstate="print"/>
          <a:srcRect r="14668"/>
          <a:stretch>
            <a:fillRect/>
          </a:stretch>
        </p:blipFill>
        <p:spPr bwMode="auto">
          <a:xfrm>
            <a:off x="683568" y="2924944"/>
            <a:ext cx="1908000" cy="1440000"/>
          </a:xfrm>
          <a:prstGeom prst="rect">
            <a:avLst/>
          </a:prstGeom>
          <a:noFill/>
          <a:ln w="19050">
            <a:noFill/>
            <a:miter lim="800000"/>
            <a:headEnd/>
            <a:tailEnd/>
          </a:ln>
        </p:spPr>
      </p:pic>
      <p:pic>
        <p:nvPicPr>
          <p:cNvPr id="6" name="Picture 5" descr="DSC04381.JPG"/>
          <p:cNvPicPr>
            <a:picLocks/>
          </p:cNvPicPr>
          <p:nvPr/>
        </p:nvPicPr>
        <p:blipFill>
          <a:blip r:embed="rId4" cstate="print"/>
          <a:stretch>
            <a:fillRect/>
          </a:stretch>
        </p:blipFill>
        <p:spPr>
          <a:xfrm>
            <a:off x="683568" y="1196752"/>
            <a:ext cx="1908000" cy="1440000"/>
          </a:xfrm>
          <a:prstGeom prst="rect">
            <a:avLst/>
          </a:prstGeom>
        </p:spPr>
      </p:pic>
      <p:sp>
        <p:nvSpPr>
          <p:cNvPr id="7" name="TextBox 6"/>
          <p:cNvSpPr txBox="1"/>
          <p:nvPr/>
        </p:nvSpPr>
        <p:spPr>
          <a:xfrm>
            <a:off x="2808000" y="1296000"/>
            <a:ext cx="6120680" cy="1231106"/>
          </a:xfrm>
          <a:prstGeom prst="rect">
            <a:avLst/>
          </a:prstGeom>
          <a:noFill/>
        </p:spPr>
        <p:txBody>
          <a:bodyPr wrap="square" rtlCol="0">
            <a:spAutoFit/>
          </a:bodyPr>
          <a:lstStyle/>
          <a:p>
            <a:r>
              <a:rPr lang="ja-JP" altLang="en-US" u="sng" dirty="0"/>
              <a:t>採収</a:t>
            </a:r>
            <a:endParaRPr lang="en-US" u="sng" dirty="0"/>
          </a:p>
          <a:p>
            <a:endParaRPr lang="en-US" sz="800" dirty="0"/>
          </a:p>
          <a:p>
            <a:r>
              <a:rPr lang="ja-JP" altLang="en-US" sz="1600" dirty="0"/>
              <a:t>ダウンホールセンシング</a:t>
            </a:r>
            <a:r>
              <a:rPr lang="en-US" sz="1600" dirty="0"/>
              <a:t> (</a:t>
            </a:r>
            <a:r>
              <a:rPr lang="en-US" sz="1600" dirty="0" err="1"/>
              <a:t>SAGD</a:t>
            </a:r>
            <a:r>
              <a:rPr lang="en-US" altLang="ja-JP" sz="1600" dirty="0"/>
              <a:t>; Steam Associated Gravity Drainage</a:t>
            </a:r>
            <a:r>
              <a:rPr lang="en-US" sz="1600" dirty="0"/>
              <a:t>)</a:t>
            </a:r>
          </a:p>
          <a:p>
            <a:r>
              <a:rPr lang="ja-JP" altLang="en-US" sz="1600" dirty="0"/>
              <a:t>貯水監視様のボアホール安定性、帽岩健全性解析</a:t>
            </a:r>
            <a:endParaRPr lang="en-US" sz="1600" dirty="0"/>
          </a:p>
          <a:p>
            <a:r>
              <a:rPr lang="ja-JP" altLang="en-US" sz="1600" dirty="0"/>
              <a:t>現地サービス、モニタリング、解析用に、スグに使えるソリューション</a:t>
            </a:r>
            <a:endParaRPr lang="en-US" sz="1600" dirty="0"/>
          </a:p>
        </p:txBody>
      </p:sp>
      <p:sp>
        <p:nvSpPr>
          <p:cNvPr id="8" name="TextBox 7"/>
          <p:cNvSpPr txBox="1"/>
          <p:nvPr/>
        </p:nvSpPr>
        <p:spPr>
          <a:xfrm>
            <a:off x="2808000" y="2988000"/>
            <a:ext cx="5184576" cy="1231106"/>
          </a:xfrm>
          <a:prstGeom prst="rect">
            <a:avLst/>
          </a:prstGeom>
          <a:noFill/>
        </p:spPr>
        <p:txBody>
          <a:bodyPr wrap="square" rtlCol="0">
            <a:spAutoFit/>
          </a:bodyPr>
          <a:lstStyle/>
          <a:p>
            <a:r>
              <a:rPr lang="ja-JP" altLang="en-US" u="sng" dirty="0"/>
              <a:t>輸送・分配・保存</a:t>
            </a:r>
            <a:endParaRPr lang="en-US" u="sng" dirty="0"/>
          </a:p>
          <a:p>
            <a:endParaRPr lang="en-US" sz="800" dirty="0"/>
          </a:p>
          <a:p>
            <a:r>
              <a:rPr lang="ja-JP" altLang="en-US" sz="1600" dirty="0"/>
              <a:t>製油所等のモニター</a:t>
            </a:r>
            <a:endParaRPr lang="en-US" sz="1600" dirty="0"/>
          </a:p>
          <a:p>
            <a:r>
              <a:rPr lang="ja-JP" altLang="en-US" sz="1600" dirty="0"/>
              <a:t>パイプ内の圧力と温度の計測</a:t>
            </a:r>
            <a:endParaRPr lang="en-US" sz="1600" dirty="0"/>
          </a:p>
          <a:p>
            <a:r>
              <a:rPr lang="ja-JP" altLang="en-US" sz="1600" dirty="0"/>
              <a:t>光学部品による（防爆）構造健全性監視</a:t>
            </a:r>
            <a:r>
              <a:rPr lang="en-US" sz="1600" dirty="0"/>
              <a:t> </a:t>
            </a:r>
          </a:p>
        </p:txBody>
      </p:sp>
      <p:sp>
        <p:nvSpPr>
          <p:cNvPr id="9" name="TextBox 8"/>
          <p:cNvSpPr txBox="1"/>
          <p:nvPr/>
        </p:nvSpPr>
        <p:spPr>
          <a:xfrm>
            <a:off x="2808000" y="4716000"/>
            <a:ext cx="5184576" cy="1231106"/>
          </a:xfrm>
          <a:prstGeom prst="rect">
            <a:avLst/>
          </a:prstGeom>
          <a:noFill/>
        </p:spPr>
        <p:txBody>
          <a:bodyPr wrap="square" rtlCol="0">
            <a:spAutoFit/>
          </a:bodyPr>
          <a:lstStyle/>
          <a:p>
            <a:r>
              <a:rPr lang="ja-JP" altLang="en-US" u="sng" dirty="0"/>
              <a:t>研究・環境</a:t>
            </a:r>
            <a:r>
              <a:rPr lang="en-US" dirty="0"/>
              <a:t> </a:t>
            </a:r>
          </a:p>
          <a:p>
            <a:endParaRPr lang="en-US" sz="800" dirty="0"/>
          </a:p>
          <a:p>
            <a:r>
              <a:rPr lang="ja-JP" altLang="en-US" sz="1600" dirty="0"/>
              <a:t>製造管理の改善</a:t>
            </a:r>
            <a:endParaRPr lang="en-US" sz="1600" dirty="0"/>
          </a:p>
          <a:p>
            <a:r>
              <a:rPr lang="ja-JP" altLang="en-US" sz="1600" dirty="0"/>
              <a:t>資源回収や土壌汚染除去</a:t>
            </a:r>
            <a:endParaRPr lang="en-US" sz="1600" dirty="0"/>
          </a:p>
          <a:p>
            <a:r>
              <a:rPr lang="ja-JP" altLang="en-US" sz="1600" dirty="0"/>
              <a:t>化学産業向けの安全な監視システム</a:t>
            </a:r>
            <a:endParaRPr lang="en-US" sz="160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ja-JP" altLang="en-US" dirty="0"/>
              <a:t>地質工学</a:t>
            </a:r>
            <a:r>
              <a:rPr lang="en-US" dirty="0"/>
              <a:t>: </a:t>
            </a:r>
            <a:r>
              <a:rPr lang="ja-JP" altLang="en-US" dirty="0"/>
              <a:t>主な用途</a:t>
            </a:r>
            <a:endParaRPr lang="en-US" dirty="0"/>
          </a:p>
        </p:txBody>
      </p:sp>
      <p:sp>
        <p:nvSpPr>
          <p:cNvPr id="7" name="TextBox 6"/>
          <p:cNvSpPr txBox="1"/>
          <p:nvPr/>
        </p:nvSpPr>
        <p:spPr>
          <a:xfrm>
            <a:off x="2808000" y="1296000"/>
            <a:ext cx="6120680" cy="1231106"/>
          </a:xfrm>
          <a:prstGeom prst="rect">
            <a:avLst/>
          </a:prstGeom>
          <a:noFill/>
        </p:spPr>
        <p:txBody>
          <a:bodyPr wrap="square" rtlCol="0">
            <a:spAutoFit/>
          </a:bodyPr>
          <a:lstStyle/>
          <a:p>
            <a:r>
              <a:rPr lang="ja-JP" altLang="en-US" u="sng" dirty="0"/>
              <a:t>鉱業の現場</a:t>
            </a:r>
            <a:endParaRPr lang="en-US" u="sng" dirty="0"/>
          </a:p>
          <a:p>
            <a:endParaRPr lang="en-US" sz="800" dirty="0"/>
          </a:p>
          <a:p>
            <a:r>
              <a:rPr lang="ja-JP" altLang="en-US" sz="1600" dirty="0"/>
              <a:t>トンネル健全性</a:t>
            </a:r>
            <a:endParaRPr lang="en-US" sz="1600" dirty="0"/>
          </a:p>
          <a:p>
            <a:r>
              <a:rPr lang="ja-JP" altLang="en-US" sz="1600" dirty="0"/>
              <a:t>地下水モニタ</a:t>
            </a:r>
            <a:endParaRPr lang="en-US" sz="1600" dirty="0"/>
          </a:p>
          <a:p>
            <a:r>
              <a:rPr lang="ja-JP" altLang="en-US" sz="1600" dirty="0"/>
              <a:t>堆積侵出などの採掘工程</a:t>
            </a:r>
            <a:endParaRPr lang="en-US" sz="1600" dirty="0"/>
          </a:p>
        </p:txBody>
      </p:sp>
      <p:sp>
        <p:nvSpPr>
          <p:cNvPr id="8" name="TextBox 7"/>
          <p:cNvSpPr txBox="1"/>
          <p:nvPr/>
        </p:nvSpPr>
        <p:spPr>
          <a:xfrm>
            <a:off x="2808000" y="2988000"/>
            <a:ext cx="5436408" cy="1231106"/>
          </a:xfrm>
          <a:prstGeom prst="rect">
            <a:avLst/>
          </a:prstGeom>
          <a:noFill/>
        </p:spPr>
        <p:txBody>
          <a:bodyPr wrap="square" rtlCol="0">
            <a:spAutoFit/>
          </a:bodyPr>
          <a:lstStyle/>
          <a:p>
            <a:r>
              <a:rPr lang="ja-JP" altLang="en-US" u="sng" dirty="0"/>
              <a:t>構造健全性のモニタリング</a:t>
            </a:r>
            <a:r>
              <a:rPr lang="en-US" u="sng" dirty="0"/>
              <a:t> </a:t>
            </a:r>
          </a:p>
          <a:p>
            <a:endParaRPr lang="en-US" sz="800" dirty="0"/>
          </a:p>
          <a:p>
            <a:r>
              <a:rPr lang="ja-JP" altLang="en-US" sz="1600" dirty="0"/>
              <a:t>橋、ダム、堤防などの重要な結合部</a:t>
            </a:r>
            <a:endParaRPr lang="en-US" altLang="ja-JP" sz="1600" dirty="0"/>
          </a:p>
          <a:p>
            <a:r>
              <a:rPr lang="ja-JP" altLang="en-US" sz="1600" dirty="0"/>
              <a:t>海上プラットフォームの健全性</a:t>
            </a:r>
            <a:endParaRPr lang="en-US" sz="1600" dirty="0"/>
          </a:p>
          <a:p>
            <a:r>
              <a:rPr lang="ja-JP" altLang="en-US" sz="1600" dirty="0"/>
              <a:t>杭調査などの現地設備の敷設</a:t>
            </a:r>
            <a:r>
              <a:rPr lang="en-US" sz="1600" dirty="0"/>
              <a:t> </a:t>
            </a:r>
          </a:p>
        </p:txBody>
      </p:sp>
      <p:sp>
        <p:nvSpPr>
          <p:cNvPr id="9" name="TextBox 8"/>
          <p:cNvSpPr txBox="1"/>
          <p:nvPr/>
        </p:nvSpPr>
        <p:spPr>
          <a:xfrm>
            <a:off x="2808000" y="4716000"/>
            <a:ext cx="5580424" cy="1231106"/>
          </a:xfrm>
          <a:prstGeom prst="rect">
            <a:avLst/>
          </a:prstGeom>
          <a:noFill/>
        </p:spPr>
        <p:txBody>
          <a:bodyPr wrap="square" rtlCol="0">
            <a:spAutoFit/>
          </a:bodyPr>
          <a:lstStyle/>
          <a:p>
            <a:r>
              <a:rPr lang="ja-JP" altLang="en-US" u="sng" dirty="0"/>
              <a:t>輸送システム</a:t>
            </a:r>
            <a:endParaRPr lang="en-US" u="sng" dirty="0"/>
          </a:p>
          <a:p>
            <a:endParaRPr lang="en-US" sz="800" dirty="0"/>
          </a:p>
          <a:p>
            <a:r>
              <a:rPr lang="ja-JP" altLang="en-US" sz="1600" dirty="0"/>
              <a:t>レール敷設</a:t>
            </a:r>
            <a:endParaRPr lang="en-US" sz="1600" dirty="0"/>
          </a:p>
          <a:p>
            <a:r>
              <a:rPr lang="ja-JP" altLang="en-US" sz="1600" dirty="0"/>
              <a:t>舗装モニタリングや車両重量計測</a:t>
            </a:r>
            <a:endParaRPr lang="en-US" sz="1600" dirty="0"/>
          </a:p>
          <a:p>
            <a:r>
              <a:rPr lang="ja-JP" altLang="en-US" sz="1600" dirty="0"/>
              <a:t>リニアモーターシステム</a:t>
            </a:r>
            <a:r>
              <a:rPr lang="en-US" sz="1600" dirty="0"/>
              <a:t> </a:t>
            </a:r>
          </a:p>
        </p:txBody>
      </p:sp>
      <p:pic>
        <p:nvPicPr>
          <p:cNvPr id="3074" name="Picture 2" descr="Mine Tunnel"/>
          <p:cNvPicPr>
            <a:picLocks noChangeArrowheads="1"/>
          </p:cNvPicPr>
          <p:nvPr/>
        </p:nvPicPr>
        <p:blipFill rotWithShape="1">
          <a:blip r:embed="rId2" cstate="print">
            <a:extLst>
              <a:ext uri="{28A0092B-C50C-407E-A947-70E740481C1C}">
                <a14:useLocalDpi xmlns:a14="http://schemas.microsoft.com/office/drawing/2010/main" val="0"/>
              </a:ext>
            </a:extLst>
          </a:blip>
          <a:srcRect l="3335" r="9967"/>
          <a:stretch/>
        </p:blipFill>
        <p:spPr bwMode="auto">
          <a:xfrm>
            <a:off x="683568" y="1206942"/>
            <a:ext cx="1908000" cy="1440000"/>
          </a:xfrm>
          <a:prstGeom prst="rect">
            <a:avLst/>
          </a:prstGeom>
          <a:noFill/>
          <a:extLst>
            <a:ext uri="{909E8E84-426E-40DD-AFC4-6F175D3DCCD1}">
              <a14:hiddenFill xmlns:a14="http://schemas.microsoft.com/office/drawing/2010/main">
                <a:solidFill>
                  <a:srgbClr val="FFFFFF"/>
                </a:solidFill>
              </a14:hiddenFill>
            </a:ext>
          </a:extLst>
        </p:spPr>
      </p:pic>
      <p:sp>
        <p:nvSpPr>
          <p:cNvPr id="3" name="AutoShape 4" descr="Dam Free Photo"/>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10" name="AutoShape 6" descr="Dam Free Photo"/>
          <p:cNvSpPr>
            <a:spLocks noChangeAspect="1" noChangeArrowheads="1"/>
          </p:cNvSpPr>
          <p:nvPr/>
        </p:nvSpPr>
        <p:spPr bwMode="auto">
          <a:xfrm>
            <a:off x="1979712" y="836712"/>
            <a:ext cx="2897088" cy="2897088"/>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pic>
        <p:nvPicPr>
          <p:cNvPr id="3080" name="Picture 8" descr="http://kingofwallpapers.com/dam/dam-015.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2625" t="15823" r="11054" b="14817"/>
          <a:stretch/>
        </p:blipFill>
        <p:spPr bwMode="auto">
          <a:xfrm>
            <a:off x="683568" y="2930039"/>
            <a:ext cx="1908000" cy="1440000"/>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Rail 811: Not all technology is the solution"/>
          <p:cNvPicPr>
            <a:picLocks noChangeArrowheads="1"/>
          </p:cNvPicPr>
          <p:nvPr/>
        </p:nvPicPr>
        <p:blipFill rotWithShape="1">
          <a:blip r:embed="rId4" cstate="print">
            <a:extLst>
              <a:ext uri="{28A0092B-C50C-407E-A947-70E740481C1C}">
                <a14:useLocalDpi xmlns:a14="http://schemas.microsoft.com/office/drawing/2010/main" val="0"/>
              </a:ext>
            </a:extLst>
          </a:blip>
          <a:srcRect l="9112" t="-4036" r="19099" b="4036"/>
          <a:stretch/>
        </p:blipFill>
        <p:spPr bwMode="auto">
          <a:xfrm>
            <a:off x="683568" y="4653136"/>
            <a:ext cx="1908000" cy="144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274070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7293</TotalTime>
  <Words>1391</Words>
  <Application>Microsoft Office PowerPoint</Application>
  <PresentationFormat>画面に合わせる (4:3)</PresentationFormat>
  <Paragraphs>261</Paragraphs>
  <Slides>18</Slides>
  <Notes>0</Notes>
  <HiddenSlides>0</HiddenSlides>
  <MMClips>0</MMClips>
  <ScaleCrop>false</ScaleCrop>
  <HeadingPairs>
    <vt:vector size="8" baseType="variant">
      <vt:variant>
        <vt:lpstr>使用されているフォント</vt:lpstr>
      </vt:variant>
      <vt:variant>
        <vt:i4>5</vt:i4>
      </vt:variant>
      <vt:variant>
        <vt:lpstr>テーマ</vt:lpstr>
      </vt:variant>
      <vt:variant>
        <vt:i4>2</vt:i4>
      </vt:variant>
      <vt:variant>
        <vt:lpstr>埋め込まれた OLE サーバー</vt:lpstr>
      </vt:variant>
      <vt:variant>
        <vt:i4>1</vt:i4>
      </vt:variant>
      <vt:variant>
        <vt:lpstr>スライド タイトル</vt:lpstr>
      </vt:variant>
      <vt:variant>
        <vt:i4>18</vt:i4>
      </vt:variant>
    </vt:vector>
  </HeadingPairs>
  <TitlesOfParts>
    <vt:vector size="26" baseType="lpstr">
      <vt:lpstr>ＭＳ Ｐゴシック</vt:lpstr>
      <vt:lpstr>Arial</vt:lpstr>
      <vt:lpstr>Calibri</vt:lpstr>
      <vt:lpstr>Times New Roman</vt:lpstr>
      <vt:lpstr>Wingdings</vt:lpstr>
      <vt:lpstr>Office Theme</vt:lpstr>
      <vt:lpstr>Custom Design</vt:lpstr>
      <vt:lpstr>Visio</vt:lpstr>
      <vt:lpstr>PowerPoint プレゼンテーション</vt:lpstr>
      <vt:lpstr>PowerPoint プレゼンテーション</vt:lpstr>
      <vt:lpstr>PowerPoint プレゼンテーション</vt:lpstr>
      <vt:lpstr>Opsens: メディカル向け</vt:lpstr>
      <vt:lpstr>Opsens Solutions: メディカル以外産業向け </vt:lpstr>
      <vt:lpstr>PowerPoint プレゼンテーション</vt:lpstr>
      <vt:lpstr>PowerPoint プレゼンテーション</vt:lpstr>
      <vt:lpstr>オイル・ガス: 主な用途</vt:lpstr>
      <vt:lpstr>地質工学: 主な用途</vt:lpstr>
      <vt:lpstr>エネルギー: 主な用途</vt:lpstr>
      <vt:lpstr>防衛・航空宇宙</vt:lpstr>
      <vt:lpstr>研究開発・その他産業 </vt:lpstr>
      <vt:lpstr>WLPI （White Light Polarized Interferometry）の概要</vt:lpstr>
      <vt:lpstr>WLPI （White Light Polarized Interferometry）の概要</vt:lpstr>
      <vt:lpstr>WLPI （White Light Polarized Interferometry）の概要</vt:lpstr>
      <vt:lpstr>SCBG （Semiconductor Band Gap）の概要</vt:lpstr>
      <vt:lpstr>SCBG （Semiconductor Band Gap）の概要</vt:lpstr>
      <vt:lpstr>提供するソリューション</vt:lpstr>
    </vt:vector>
  </TitlesOfParts>
  <Company>Opens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charles.leduc</dc:creator>
  <cp:lastModifiedBy>Yasuki Karita</cp:lastModifiedBy>
  <cp:revision>601</cp:revision>
  <dcterms:created xsi:type="dcterms:W3CDTF">2012-05-08T13:29:59Z</dcterms:created>
  <dcterms:modified xsi:type="dcterms:W3CDTF">2021-06-23T00:33:34Z</dcterms:modified>
  <cp:contentStatus/>
</cp:coreProperties>
</file>